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</p:sldIdLst>
  <p:sldSz cy="39604950" cx="32404050"/>
  <p:notesSz cx="7772400" cy="10058400"/>
  <p:embeddedFontLst>
    <p:embeddedFont>
      <p:font typeface="Book Antiqua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2474">
          <p15:clr>
            <a:srgbClr val="747775"/>
          </p15:clr>
        </p15:guide>
        <p15:guide id="2" pos="10206">
          <p15:clr>
            <a:srgbClr val="747775"/>
          </p15:clr>
        </p15:guide>
      </p15:sldGuideLst>
    </p:ext>
    <p:ext uri="GoogleSlidesCustomDataVersion2">
      <go:slidesCustomData xmlns:go="http://customooxmlschemas.google.com/" r:id="rId12" roundtripDataSignature="AMtx7mj/fpyjo2IAlkzjEanJY7wHhDBIo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C0B4F93-6F50-4393-B7AD-25099CEBB3DB}">
  <a:tblStyle styleId="{EC0B4F93-6F50-4393-B7AD-25099CEBB3D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2474" orient="horz"/>
        <p:guide pos="1020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BookAntiqua-boldItalic.fntdata"/><Relationship Id="rId10" Type="http://schemas.openxmlformats.org/officeDocument/2006/relationships/font" Target="fonts/BookAntiqua-italic.fntdata"/><Relationship Id="rId12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BookAntiqua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BookAntiqua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0" name="Google Shape;60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 txBox="1"/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1620000" y="9267480"/>
            <a:ext cx="2916288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2" type="body"/>
          </p:nvPr>
        </p:nvSpPr>
        <p:spPr>
          <a:xfrm>
            <a:off x="1620000" y="21265200"/>
            <a:ext cx="2916288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3"/>
          <p:cNvSpPr txBox="1"/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3"/>
          <p:cNvSpPr txBox="1"/>
          <p:nvPr>
            <p:ph idx="1" type="body"/>
          </p:nvPr>
        </p:nvSpPr>
        <p:spPr>
          <a:xfrm>
            <a:off x="1620000" y="9267480"/>
            <a:ext cx="1423116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2" type="body"/>
          </p:nvPr>
        </p:nvSpPr>
        <p:spPr>
          <a:xfrm>
            <a:off x="16563240" y="9267480"/>
            <a:ext cx="1423116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3" type="body"/>
          </p:nvPr>
        </p:nvSpPr>
        <p:spPr>
          <a:xfrm>
            <a:off x="1620000" y="21265200"/>
            <a:ext cx="1423116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4" type="body"/>
          </p:nvPr>
        </p:nvSpPr>
        <p:spPr>
          <a:xfrm>
            <a:off x="16563240" y="21265200"/>
            <a:ext cx="1423116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/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4"/>
          <p:cNvSpPr txBox="1"/>
          <p:nvPr>
            <p:ph idx="1" type="body"/>
          </p:nvPr>
        </p:nvSpPr>
        <p:spPr>
          <a:xfrm>
            <a:off x="1620000" y="9267480"/>
            <a:ext cx="939024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2" type="body"/>
          </p:nvPr>
        </p:nvSpPr>
        <p:spPr>
          <a:xfrm>
            <a:off x="11480040" y="9267480"/>
            <a:ext cx="939024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4"/>
          <p:cNvSpPr txBox="1"/>
          <p:nvPr>
            <p:ph idx="3" type="body"/>
          </p:nvPr>
        </p:nvSpPr>
        <p:spPr>
          <a:xfrm>
            <a:off x="21340440" y="9267480"/>
            <a:ext cx="939024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4" type="body"/>
          </p:nvPr>
        </p:nvSpPr>
        <p:spPr>
          <a:xfrm>
            <a:off x="1620000" y="21265200"/>
            <a:ext cx="939024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5" type="body"/>
          </p:nvPr>
        </p:nvSpPr>
        <p:spPr>
          <a:xfrm>
            <a:off x="11480040" y="21265200"/>
            <a:ext cx="939024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6" type="body"/>
          </p:nvPr>
        </p:nvSpPr>
        <p:spPr>
          <a:xfrm>
            <a:off x="21340440" y="21265200"/>
            <a:ext cx="939024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/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4"/>
          <p:cNvSpPr txBox="1"/>
          <p:nvPr>
            <p:ph idx="1" type="subTitle"/>
          </p:nvPr>
        </p:nvSpPr>
        <p:spPr>
          <a:xfrm>
            <a:off x="1620000" y="9267480"/>
            <a:ext cx="29162880" cy="22970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/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" type="body"/>
          </p:nvPr>
        </p:nvSpPr>
        <p:spPr>
          <a:xfrm>
            <a:off x="1620000" y="9267480"/>
            <a:ext cx="29162880" cy="22970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6"/>
          <p:cNvSpPr txBox="1"/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6"/>
          <p:cNvSpPr txBox="1"/>
          <p:nvPr>
            <p:ph idx="1" type="body"/>
          </p:nvPr>
        </p:nvSpPr>
        <p:spPr>
          <a:xfrm>
            <a:off x="1620000" y="9267480"/>
            <a:ext cx="14231160" cy="22970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2" type="body"/>
          </p:nvPr>
        </p:nvSpPr>
        <p:spPr>
          <a:xfrm>
            <a:off x="16563240" y="9267480"/>
            <a:ext cx="14231160" cy="22970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idx="1" type="subTitle"/>
          </p:nvPr>
        </p:nvSpPr>
        <p:spPr>
          <a:xfrm>
            <a:off x="1620000" y="1580040"/>
            <a:ext cx="29162880" cy="306579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/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" type="body"/>
          </p:nvPr>
        </p:nvSpPr>
        <p:spPr>
          <a:xfrm>
            <a:off x="1620000" y="9267480"/>
            <a:ext cx="1423116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2" type="body"/>
          </p:nvPr>
        </p:nvSpPr>
        <p:spPr>
          <a:xfrm>
            <a:off x="16563240" y="9267480"/>
            <a:ext cx="14231160" cy="22970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9"/>
          <p:cNvSpPr txBox="1"/>
          <p:nvPr>
            <p:ph idx="3" type="body"/>
          </p:nvPr>
        </p:nvSpPr>
        <p:spPr>
          <a:xfrm>
            <a:off x="1620000" y="21265200"/>
            <a:ext cx="1423116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0"/>
          <p:cNvSpPr txBox="1"/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1" type="body"/>
          </p:nvPr>
        </p:nvSpPr>
        <p:spPr>
          <a:xfrm>
            <a:off x="1620000" y="9267480"/>
            <a:ext cx="14231160" cy="22970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2" type="body"/>
          </p:nvPr>
        </p:nvSpPr>
        <p:spPr>
          <a:xfrm>
            <a:off x="16563240" y="9267480"/>
            <a:ext cx="1423116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3" type="body"/>
          </p:nvPr>
        </p:nvSpPr>
        <p:spPr>
          <a:xfrm>
            <a:off x="16563240" y="21265200"/>
            <a:ext cx="1423116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 txBox="1"/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1"/>
          <p:cNvSpPr txBox="1"/>
          <p:nvPr>
            <p:ph idx="1" type="body"/>
          </p:nvPr>
        </p:nvSpPr>
        <p:spPr>
          <a:xfrm>
            <a:off x="1620000" y="9267480"/>
            <a:ext cx="1423116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2" type="body"/>
          </p:nvPr>
        </p:nvSpPr>
        <p:spPr>
          <a:xfrm>
            <a:off x="16563240" y="9267480"/>
            <a:ext cx="1423116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3" type="body"/>
          </p:nvPr>
        </p:nvSpPr>
        <p:spPr>
          <a:xfrm>
            <a:off x="1620000" y="21265200"/>
            <a:ext cx="29162880" cy="109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0760" y="18872280"/>
            <a:ext cx="1586880" cy="1561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7;p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0760" y="18872280"/>
            <a:ext cx="1586880" cy="15613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2"/>
          <p:cNvSpPr txBox="1"/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" type="body"/>
          </p:nvPr>
        </p:nvSpPr>
        <p:spPr>
          <a:xfrm>
            <a:off x="1620000" y="9267480"/>
            <a:ext cx="29162880" cy="22970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"/>
          <p:cNvSpPr/>
          <p:nvPr/>
        </p:nvSpPr>
        <p:spPr>
          <a:xfrm>
            <a:off x="3263045" y="6750573"/>
            <a:ext cx="25604700" cy="3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1400" lIns="82800" spcFirstLastPara="1" rIns="82800" wrap="square" tIns="414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Book Antiqua"/>
              <a:buNone/>
            </a:pPr>
            <a:r>
              <a:rPr b="1" i="0" lang="pt-BR" sz="44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TÍTULO (EM MAIÚSCULO)</a:t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Book Antiqua"/>
              <a:buNone/>
            </a:pPr>
            <a:r>
              <a:rPr b="1" i="0" lang="pt-BR" sz="44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NOME COMPLETO DO AUTOR(A)</a:t>
            </a:r>
            <a:r>
              <a:rPr b="1" baseline="30000" i="0" lang="pt-BR" sz="44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(1)</a:t>
            </a:r>
            <a:r>
              <a:rPr b="1" i="0" lang="pt-BR" sz="44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, AUTOR(A)</a:t>
            </a:r>
            <a:r>
              <a:rPr b="1" baseline="30000" i="0" lang="pt-BR" sz="44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(2)</a:t>
            </a:r>
            <a:r>
              <a:rPr b="1" i="0" lang="pt-BR" sz="44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, AUTOR(A)</a:t>
            </a:r>
            <a:r>
              <a:rPr b="1" baseline="30000" i="0" lang="pt-BR" sz="44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(3)</a:t>
            </a:r>
            <a:r>
              <a:rPr b="1" i="0" lang="pt-BR" sz="44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Book Antiqua"/>
              <a:buNone/>
            </a:pPr>
            <a:r>
              <a:rPr b="1" i="0" lang="pt-BR" sz="44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Nome da Universidade, UF, Brasil</a:t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4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email</a:t>
            </a:r>
            <a:r>
              <a:rPr b="0" baseline="30000" i="0" lang="pt-BR" sz="4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1</a:t>
            </a:r>
            <a:r>
              <a:rPr b="0" i="0" lang="pt-BR" sz="4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, email</a:t>
            </a:r>
            <a:r>
              <a:rPr b="0" baseline="30000" i="0" lang="pt-BR" sz="4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2</a:t>
            </a:r>
            <a:r>
              <a:rPr b="0" i="0" lang="pt-BR" sz="4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, email</a:t>
            </a:r>
            <a:r>
              <a:rPr b="0" baseline="30000" i="0" lang="pt-BR" sz="4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3</a:t>
            </a:r>
            <a:endParaRPr b="0" baseline="30000" i="0" sz="4000" u="none" cap="none" strike="noStrike">
              <a:solidFill>
                <a:srgbClr val="000000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01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Book Antiqua"/>
              <a:buNone/>
            </a:pPr>
            <a:r>
              <a:rPr b="1" i="1" lang="pt-BR" sz="40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691200" y="14964840"/>
            <a:ext cx="15038280" cy="996480"/>
          </a:xfrm>
          <a:prstGeom prst="rect">
            <a:avLst/>
          </a:prstGeom>
          <a:solidFill>
            <a:srgbClr val="FFFFFF"/>
          </a:solidFill>
          <a:ln cap="flat" cmpd="sng" w="254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1400" lIns="82800" spcFirstLastPara="1" rIns="82800" wrap="square" tIns="414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1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Palavras-Chave:  </a:t>
            </a:r>
            <a:r>
              <a:rPr b="0" i="0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máximo de cinco, separadas por ponto e vírgula (;) procurando não repetir palavras do título, escritas em letras minúsculas, organizadas em ordem alfabética crescente.</a:t>
            </a:r>
            <a:r>
              <a:rPr b="1" i="0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>
            <a:off x="0" y="1813320"/>
            <a:ext cx="183600" cy="429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/>
          <p:nvPr/>
        </p:nvSpPr>
        <p:spPr>
          <a:xfrm>
            <a:off x="0" y="3661200"/>
            <a:ext cx="183600" cy="429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/>
          <p:nvPr/>
        </p:nvSpPr>
        <p:spPr>
          <a:xfrm>
            <a:off x="0" y="1584720"/>
            <a:ext cx="183600" cy="429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"/>
          <p:cNvSpPr/>
          <p:nvPr/>
        </p:nvSpPr>
        <p:spPr>
          <a:xfrm>
            <a:off x="0" y="1584720"/>
            <a:ext cx="183600" cy="429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"/>
          <p:cNvSpPr/>
          <p:nvPr/>
        </p:nvSpPr>
        <p:spPr>
          <a:xfrm>
            <a:off x="0" y="1584720"/>
            <a:ext cx="183600" cy="429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"/>
          <p:cNvSpPr/>
          <p:nvPr/>
        </p:nvSpPr>
        <p:spPr>
          <a:xfrm>
            <a:off x="0" y="1584720"/>
            <a:ext cx="183600" cy="429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/>
          <p:nvPr/>
        </p:nvSpPr>
        <p:spPr>
          <a:xfrm>
            <a:off x="0" y="1584720"/>
            <a:ext cx="183600" cy="429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/>
          <p:nvPr/>
        </p:nvSpPr>
        <p:spPr>
          <a:xfrm>
            <a:off x="14882760" y="21825000"/>
            <a:ext cx="46440" cy="103680"/>
          </a:xfrm>
          <a:prstGeom prst="ellipse">
            <a:avLst/>
          </a:prstGeom>
          <a:solidFill>
            <a:srgbClr val="FFFFFF"/>
          </a:solidFill>
          <a:ln cap="flat" cmpd="sng" w="25400">
            <a:solidFill>
              <a:srgbClr val="BCBC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/>
          <p:cNvSpPr/>
          <p:nvPr/>
        </p:nvSpPr>
        <p:spPr>
          <a:xfrm>
            <a:off x="16444800" y="20444040"/>
            <a:ext cx="46440" cy="103680"/>
          </a:xfrm>
          <a:prstGeom prst="ellipse">
            <a:avLst/>
          </a:prstGeom>
          <a:solidFill>
            <a:srgbClr val="FFFFFF"/>
          </a:solidFill>
          <a:ln cap="flat" cmpd="sng" w="25400">
            <a:solidFill>
              <a:srgbClr val="BCBC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"/>
          <p:cNvSpPr/>
          <p:nvPr/>
        </p:nvSpPr>
        <p:spPr>
          <a:xfrm>
            <a:off x="16944840" y="16751880"/>
            <a:ext cx="14826960" cy="3616920"/>
          </a:xfrm>
          <a:prstGeom prst="rect">
            <a:avLst/>
          </a:prstGeom>
          <a:solidFill>
            <a:srgbClr val="FFFFFF"/>
          </a:solidFill>
          <a:ln cap="flat" cmpd="sng" w="254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1400" lIns="82800" spcFirstLastPara="1" rIns="82800" wrap="square" tIns="414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Book Antiqua"/>
              <a:buNone/>
            </a:pPr>
            <a:r>
              <a:rPr b="0" i="0" lang="pt-BR" sz="3200" u="none" cap="none" strike="noStrik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r>
              <a:rPr b="1" i="0" lang="pt-BR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Resultados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Apresentar os resultados de maneira organizada e lógica, fornecendo ao leitor as informações mais representativas. É comum o uso de figuras e tabelas para ilustrar os dados apresentados de maneira a facilitar a compreensão dos resultados obtidos. As legendas devem ser autoexplicativas, localizadas abaixo da tabela, como no exemplo a seguir.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4" name="Google Shape;74;p1"/>
          <p:cNvCxnSpPr/>
          <p:nvPr/>
        </p:nvCxnSpPr>
        <p:spPr>
          <a:xfrm flipH="1">
            <a:off x="16201800" y="11858400"/>
            <a:ext cx="40680" cy="27090000"/>
          </a:xfrm>
          <a:prstGeom prst="straightConnector1">
            <a:avLst/>
          </a:prstGeom>
          <a:noFill/>
          <a:ln cap="flat" cmpd="sng" w="633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5" name="Google Shape;75;p1"/>
          <p:cNvSpPr/>
          <p:nvPr/>
        </p:nvSpPr>
        <p:spPr>
          <a:xfrm>
            <a:off x="691200" y="11842920"/>
            <a:ext cx="15038280" cy="3007080"/>
          </a:xfrm>
          <a:prstGeom prst="rect">
            <a:avLst/>
          </a:prstGeom>
          <a:solidFill>
            <a:srgbClr val="FFFFFF"/>
          </a:solidFill>
          <a:ln cap="flat" cmpd="sng" w="254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1400" lIns="82800" spcFirstLastPara="1" rIns="82800" wrap="square" tIns="414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1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Resumo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 RESUMO deve ser claro, sucinto e explicar o(s) objetivo(s) pretendido(s), procurando justificar sua importância, os principais procedimentos adotados, os resultados mais expressivos e conclusões. Se recomenda que o RESUMO não contenha fórmulas, citações e/ou referências bibliográficas.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/>
          <p:nvPr/>
        </p:nvSpPr>
        <p:spPr>
          <a:xfrm>
            <a:off x="699120" y="16608360"/>
            <a:ext cx="15038400" cy="3616800"/>
          </a:xfrm>
          <a:prstGeom prst="rect">
            <a:avLst/>
          </a:prstGeom>
          <a:solidFill>
            <a:srgbClr val="FFFFFF"/>
          </a:solidFill>
          <a:ln cap="flat" cmpd="sng" w="254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1400" lIns="82800" spcFirstLastPara="1" rIns="82800" wrap="square" tIns="414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Times New Roman"/>
              <a:buNone/>
            </a:pPr>
            <a:r>
              <a:rPr b="1" i="0" lang="pt-BR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Introdução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introdução tem como objetivo posicionar o leitor dentro do tema que está sendo desenvolvido. Deve conter a delimitação do universo da pesquisa, problema, objetivos, justificativa, hipóteses, metodologia de trabalho e sua relevância. Evitar o uso de palavras e ideias repetidas. Seja objetivo e preciso em suas considerações, evitando que a introdução do trabalho fique longa e cansativa. 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676800" y="20657650"/>
            <a:ext cx="15038400" cy="2804400"/>
          </a:xfrm>
          <a:prstGeom prst="rect">
            <a:avLst/>
          </a:prstGeom>
          <a:solidFill>
            <a:srgbClr val="FFFFFF"/>
          </a:solidFill>
          <a:ln cap="flat" cmpd="sng" w="254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1400" lIns="82800" spcFirstLastPara="1" rIns="82800" wrap="square" tIns="414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Times New Roman"/>
              <a:buNone/>
            </a:pPr>
            <a:r>
              <a:rPr b="1" i="0" lang="pt-BR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Objetivos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 objetivo geral deve resumir e apresentar a ideia central de um trabalho, descrevendo também sua finalidade. Os objetivos especí­ficos irão dar uma maior delimitação ao tema, além de detalhar os processos necessários para a realização do trabalho.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"/>
          <p:cNvSpPr/>
          <p:nvPr/>
        </p:nvSpPr>
        <p:spPr>
          <a:xfrm>
            <a:off x="626350" y="23525050"/>
            <a:ext cx="15038400" cy="5971800"/>
          </a:xfrm>
          <a:prstGeom prst="rect">
            <a:avLst/>
          </a:prstGeom>
          <a:solidFill>
            <a:srgbClr val="FFFFFF"/>
          </a:solidFill>
          <a:ln cap="flat" cmpd="sng" w="254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1400" lIns="82800" spcFirstLastPara="1" rIns="82800" wrap="square" tIns="414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Times New Roman"/>
              <a:buNone/>
            </a:pPr>
            <a:r>
              <a:rPr b="1" i="0" lang="pt-BR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Fundamentação Teórica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Apresenta as referências nas quais se baseia a pesquisa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680" lvl="0" marL="57168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livros, artigos em revistas/periódicos, teses de doutorado, dissertações de mestrado.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 referencial teórico tem também outras funções: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permite que o autor tenha maior clareza,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facilita a formulação de hipóteses e de suposições, 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sinaliza para o método mais adequado à solução do problema, 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permite identificar qual o procedimento mais pertinente para a coleta e o tratamento dos dados, bem como o conteúdo do procedimento escolhido,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uma revisão da literatura serve para verificar o que já foi pesquisado do assunto.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"/>
          <p:cNvSpPr/>
          <p:nvPr/>
        </p:nvSpPr>
        <p:spPr>
          <a:xfrm>
            <a:off x="734700" y="29801650"/>
            <a:ext cx="14826900" cy="9146700"/>
          </a:xfrm>
          <a:prstGeom prst="rect">
            <a:avLst/>
          </a:prstGeom>
          <a:solidFill>
            <a:srgbClr val="FFFFFF"/>
          </a:solidFill>
          <a:ln cap="flat" cmpd="sng" w="254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1400" lIns="82800" spcFirstLastPara="1" rIns="82800" wrap="square" tIns="414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Times New Roman"/>
              <a:buNone/>
            </a:pPr>
            <a:r>
              <a:rPr b="1" i="0" lang="pt-BR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Desenvolvimento e Metodologia ou Materiais e Métodos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Descrever adequadamente o desenvolvimento e a metodologia utilizada para desenvolver o trabalho. Deve ser pertinente ao tema, procurando alcançar os objetivos já apresentados.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Caso use equações, numerar descrevendo os parâmetros.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Figuras, tabelas e gráficos devem ser apresentados com tamanho, qualidade e detalhes suficientes para a interpretação e composição gráfica final. Citar a fonte da ilustração, tabela e gráfico e, caso seja do próprio autor, citar como “Fonte: Elaborada pelo autor”. As legendas e fontes das figuras, tabelas e gráficos devem ser escritos em fonte Times New Roman, tamanho 10 e o texto deve estar centralizado, em negrito e seguir o padrão de numeração sucessivo arábico. Centralizar as Figuras, Tabelas e Gráficos. Gráficos e figuras: devem apresentar-se sem bordas; a legenda deve ser posicionada logo abaixo da figura ou gráfico. Usar imagens coloridas se for necessário destacar alguma informação da Figura ou Gráfico. Tabelas: evitar tabelas extensas e dados supérfluos; adequar seus tamanhos ao espaço útil do papel e colocar, na medida do possí­vel, apenas linhas contí­nuas horizontais. As legendas devem ser autoexplicativas, localizadas abaixo da tabela, como no exemplo a seguir. 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80" name="Google Shape;80;p1"/>
          <p:cNvGraphicFramePr/>
          <p:nvPr/>
        </p:nvGraphicFramePr>
        <p:xfrm>
          <a:off x="17059680" y="12083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{EC0B4F93-6F50-4393-B7AD-25099CEBB3DB}</a:tableStyleId>
              </a:tblPr>
              <a:tblGrid>
                <a:gridCol w="3750475"/>
                <a:gridCol w="1494725"/>
                <a:gridCol w="1080725"/>
                <a:gridCol w="1187650"/>
                <a:gridCol w="1140125"/>
                <a:gridCol w="1163875"/>
                <a:gridCol w="1330200"/>
                <a:gridCol w="1247050"/>
                <a:gridCol w="1580750"/>
              </a:tblGrid>
              <a:tr h="10666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Profundidade(m)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 a 0,1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0,1 a 0,2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t/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0,2 a 0,3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t/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0,3 a 0,4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t/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  <a:tr h="579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79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lang="pt-BR" sz="3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Média</a:t>
                      </a: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(MPa)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1,39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4,28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1,56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1,86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4,29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3,83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2,46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3,44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79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CV(%)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54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57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55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54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46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49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48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lang="pt-BR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43</a:t>
                      </a:r>
                      <a:endParaRPr b="0"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1" name="Google Shape;81;p1"/>
          <p:cNvSpPr/>
          <p:nvPr/>
        </p:nvSpPr>
        <p:spPr>
          <a:xfrm>
            <a:off x="17058875" y="15230113"/>
            <a:ext cx="14598900" cy="1179600"/>
          </a:xfrm>
          <a:prstGeom prst="rect">
            <a:avLst/>
          </a:prstGeom>
          <a:solidFill>
            <a:srgbClr val="FFFFFF"/>
          </a:solidFill>
          <a:ln cap="flat" cmpd="sng" w="254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1400" lIns="82800" spcFirstLastPara="1" rIns="82800" wrap="square" tIns="414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b="1" lang="pt-BR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Figura 1: </a:t>
            </a:r>
            <a:r>
              <a:rPr b="0" lang="pt-BR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Análise do índice de Cone (IC) nas linhas (L) e entrelinhas (E) de cana nas diferentes profundidades amostradas. Fonte: OLIVEIRA et al., 2008.</a:t>
            </a:r>
            <a:endParaRPr b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" name="Google Shape;8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954520" y="20287320"/>
            <a:ext cx="4247279" cy="292896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"/>
          <p:cNvSpPr/>
          <p:nvPr/>
        </p:nvSpPr>
        <p:spPr>
          <a:xfrm>
            <a:off x="16997050" y="23349730"/>
            <a:ext cx="142491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Figura 2: </a:t>
            </a:r>
            <a:r>
              <a:rPr b="0" i="0" lang="pt-B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Descrição da figura aqui.</a:t>
            </a:r>
            <a:r>
              <a:rPr lang="pt-BR" sz="2000"/>
              <a:t>  </a:t>
            </a:r>
            <a:r>
              <a:rPr b="0" i="0" lang="pt-B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 Elaborada pelo autor.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17006050" y="24220725"/>
            <a:ext cx="14826900" cy="11838300"/>
          </a:xfrm>
          <a:prstGeom prst="rect">
            <a:avLst/>
          </a:prstGeom>
          <a:solidFill>
            <a:srgbClr val="FFFFFF"/>
          </a:solidFill>
          <a:ln cap="flat" cmpd="sng" w="254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1400" lIns="82800" spcFirstLastPara="1" rIns="82800" wrap="square" tIns="414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Times New Roman"/>
              <a:buNone/>
            </a:pPr>
            <a:r>
              <a:rPr b="1" i="0" lang="pt-BR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Conclusões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Devem basear-se, exclusivamente, nos resultados do trabalho. Ressaltar se os objetivos expostos inicialmente foram cumpridos e se a hipótese foi confirmada. Aspectos metodológicos também devem ser abordados: dificuldades durante a pesquisa, resultados obtidos e qual o significado dos mesmos dentro da área de pesquisa. Quando possí­vel, inserir outros tipos de estudos que poderiam ser feitos utilizando o mesmo tema e/ou outros aspectos a serem abordados a partir dos resultados apresentados.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Times New Roman"/>
              <a:buNone/>
            </a:pPr>
            <a:r>
              <a:rPr b="1" i="0" lang="pt-BR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Referências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r>
              <a:rPr b="0" i="0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[1] J. L. Boldrini, S. I. R. Costa, V. R. Ribeiro, and H. G. Wetzler. </a:t>
            </a:r>
            <a:r>
              <a:rPr b="0" i="1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Álgebra Linear e Aplicações</a:t>
            </a:r>
            <a:r>
              <a:rPr b="0" i="0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3a. edição. Harbra, São Paulo, 1984.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r>
              <a:rPr b="0" i="0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[2] J. A. Cuminato and V. Ruas. Unification of distance inequalities for linear variational problems, </a:t>
            </a:r>
            <a:r>
              <a:rPr b="0" i="1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Comp. Appl. Math.</a:t>
            </a:r>
            <a:r>
              <a:rPr b="0" i="0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2014. DOI: 10.1007/s40314-014-0163-6.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r>
              <a:rPr b="0" i="0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[3] G. L. Diniz, A mudança no habitat de populações de peixes: de rio a represa- o modelo matemático, Dissertação de Mestrado em Matemática Aplicada, Unicamp, 1994.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r>
              <a:rPr b="0" i="0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[4] R. M. Jafelice, L. C. Barros and R. C. Bassanezi. Study of the dynamics of HIV under treatment considering fuzzy delay, </a:t>
            </a:r>
            <a:r>
              <a:rPr b="0" i="1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Comp. Appl. Math.</a:t>
            </a:r>
            <a:r>
              <a:rPr b="0" i="0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33:45--61, 2014.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r>
              <a:rPr b="0" i="0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[5] Uma classe de problemas de controle ótimo em escalas temporais, </a:t>
            </a:r>
            <a:r>
              <a:rPr b="0" i="1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Proceeding Series of the Brazilian Society of Computational and Applied Mathematics</a:t>
            </a:r>
            <a:r>
              <a:rPr b="0" i="0" lang="pt-BR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volume 1, 2013. DOI: 10.5540/03.2013.001.01.0177.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6839360" y="35962920"/>
            <a:ext cx="15038400" cy="2886000"/>
          </a:xfrm>
          <a:prstGeom prst="rect">
            <a:avLst/>
          </a:prstGeom>
          <a:solidFill>
            <a:srgbClr val="FFFFFF"/>
          </a:solidFill>
          <a:ln cap="flat" cmpd="sng" w="254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1400" lIns="82800" spcFirstLastPara="1" rIns="82800" wrap="square" tIns="414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Times New Roman"/>
              <a:buNone/>
            </a:pPr>
            <a:r>
              <a:rPr b="1" i="0" lang="pt-BR" sz="4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Agradecimentos (opcional)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Inserir, após as conclusões, de maneira sucinta os agradecimentos. Se o projeto for financiado por alguma agência de fomento, citar a fonte</a:t>
            </a:r>
            <a:r>
              <a:rPr b="0" i="0" lang="pt-BR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b="0" i="0" lang="pt-BR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Incluir a logomarca da sua instituição no lugar daquele modelo de logo no cabeçalho.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88000" y="3708360"/>
            <a:ext cx="113760" cy="177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 title="seu_logo_aqui.png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468500" y="1316575"/>
            <a:ext cx="4962765" cy="361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" title="LogoCNMAC2025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04800" y="204125"/>
            <a:ext cx="18689476" cy="552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2000-04-26T13:37:08Z</dcterms:created>
  <dc:creator>.Pancada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false</vt:bool>
  </property>
  <property fmtid="{D5CDD505-2E9C-101B-9397-08002B2CF9AE}" pid="4" name="LinksUpToDate">
    <vt:bool>false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Personalizar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1</vt:i4>
  </property>
</Properties>
</file>