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2404050" cy="36004500"/>
  <p:notesSz cx="6858000" cy="9637713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14338" indent="42863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828675" indent="85725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243013" indent="128588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658938" indent="169863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76">
          <p15:clr>
            <a:srgbClr val="A4A3A4"/>
          </p15:clr>
        </p15:guide>
        <p15:guide id="2" pos="101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0C0C0"/>
    <a:srgbClr val="003300"/>
    <a:srgbClr val="003366"/>
    <a:srgbClr val="008000"/>
    <a:srgbClr val="00CC00"/>
    <a:srgbClr val="80808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9645" autoAdjust="0"/>
  </p:normalViewPr>
  <p:slideViewPr>
    <p:cSldViewPr>
      <p:cViewPr>
        <p:scale>
          <a:sx n="30" d="100"/>
          <a:sy n="30" d="100"/>
        </p:scale>
        <p:origin x="456" y="-2952"/>
      </p:cViewPr>
      <p:guideLst>
        <p:guide orient="horz" pos="11376"/>
        <p:guide pos="101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80" tIns="45341" rIns="90680" bIns="45341" numCol="1" anchor="t" anchorCtr="0" compatLnSpc="1">
            <a:prstTxWarp prst="textNoShape">
              <a:avLst/>
            </a:prstTxWarp>
          </a:bodyPr>
          <a:lstStyle>
            <a:lvl1pPr defTabSz="906463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80" tIns="45341" rIns="90680" bIns="45341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12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48763"/>
            <a:ext cx="29718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80" tIns="45341" rIns="90680" bIns="45341" numCol="1" anchor="b" anchorCtr="0" compatLnSpc="1">
            <a:prstTxWarp prst="textNoShape">
              <a:avLst/>
            </a:prstTxWarp>
          </a:bodyPr>
          <a:lstStyle>
            <a:lvl1pPr defTabSz="906463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12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148763"/>
            <a:ext cx="29718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80" tIns="45341" rIns="90680" bIns="45341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345A5E41-B0CE-471B-90CD-CA8189B8DB98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9400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218AADF-613F-49FB-8B9A-733CAC96A660}" type="datetimeFigureOut">
              <a:rPr lang="pt-BR"/>
              <a:pPr>
                <a:defRPr/>
              </a:pPr>
              <a:t>24/07/2019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801813" y="722313"/>
            <a:ext cx="3254375" cy="3614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578350"/>
            <a:ext cx="5486400" cy="4337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153525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9153525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EF27B81-72B6-4498-9A93-4362B59C656C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553452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30458" y="11184580"/>
            <a:ext cx="27543135" cy="7717782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860915" y="20402550"/>
            <a:ext cx="22682220" cy="9201605"/>
          </a:xfrm>
        </p:spPr>
        <p:txBody>
          <a:bodyPr/>
          <a:lstStyle>
            <a:lvl1pPr marL="0" indent="0" algn="ctr">
              <a:buNone/>
              <a:defRPr/>
            </a:lvl1pPr>
            <a:lvl2pPr marL="414818" indent="0" algn="ctr">
              <a:buNone/>
              <a:defRPr/>
            </a:lvl2pPr>
            <a:lvl3pPr marL="829635" indent="0" algn="ctr">
              <a:buNone/>
              <a:defRPr/>
            </a:lvl3pPr>
            <a:lvl4pPr marL="1244453" indent="0" algn="ctr">
              <a:buNone/>
              <a:defRPr/>
            </a:lvl4pPr>
            <a:lvl5pPr marL="1659270" indent="0" algn="ctr">
              <a:buNone/>
              <a:defRPr/>
            </a:lvl5pPr>
            <a:lvl6pPr marL="2074088" indent="0" algn="ctr">
              <a:buNone/>
              <a:defRPr/>
            </a:lvl6pPr>
            <a:lvl7pPr marL="2488905" indent="0" algn="ctr">
              <a:buNone/>
              <a:defRPr/>
            </a:lvl7pPr>
            <a:lvl8pPr marL="2903723" indent="0" algn="ctr">
              <a:buNone/>
              <a:defRPr/>
            </a:lvl8pPr>
            <a:lvl9pPr marL="331854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C201C-C184-42BD-9BA6-E93654DF278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F7F73-01BE-441A-A1E6-650A090A1C1F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3087809" y="3200855"/>
            <a:ext cx="6885784" cy="28803600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430458" y="3200855"/>
            <a:ext cx="20509865" cy="28803600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F12D4-469F-4286-975B-22E1656C7AA4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95F62-F99E-44E2-AFCE-756BD67EEACC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59508" y="23135619"/>
            <a:ext cx="27543135" cy="715180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59508" y="15259635"/>
            <a:ext cx="27543135" cy="7875984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818" indent="0">
              <a:buNone/>
              <a:defRPr sz="1600"/>
            </a:lvl2pPr>
            <a:lvl3pPr marL="829635" indent="0">
              <a:buNone/>
              <a:defRPr sz="1500"/>
            </a:lvl3pPr>
            <a:lvl4pPr marL="1244453" indent="0">
              <a:buNone/>
              <a:defRPr sz="1300"/>
            </a:lvl4pPr>
            <a:lvl5pPr marL="1659270" indent="0">
              <a:buNone/>
              <a:defRPr sz="1300"/>
            </a:lvl5pPr>
            <a:lvl6pPr marL="2074088" indent="0">
              <a:buNone/>
              <a:defRPr sz="1300"/>
            </a:lvl6pPr>
            <a:lvl7pPr marL="2488905" indent="0">
              <a:buNone/>
              <a:defRPr sz="1300"/>
            </a:lvl7pPr>
            <a:lvl8pPr marL="2903723" indent="0">
              <a:buNone/>
              <a:defRPr sz="1300"/>
            </a:lvl8pPr>
            <a:lvl9pPr marL="3318540" indent="0">
              <a:buNone/>
              <a:defRPr sz="13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A48AF-CE23-4F2D-A1C4-6C5F2AD91A7E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430458" y="10401755"/>
            <a:ext cx="13697824" cy="2160270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6275768" y="10401755"/>
            <a:ext cx="13697824" cy="2160270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F1F75-58C6-4D10-A8EB-D461AF1F07C4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20818" y="1441544"/>
            <a:ext cx="29162416" cy="6000750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20817" y="8058735"/>
            <a:ext cx="14316961" cy="335905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818" indent="0">
              <a:buNone/>
              <a:defRPr sz="1800" b="1"/>
            </a:lvl2pPr>
            <a:lvl3pPr marL="829635" indent="0">
              <a:buNone/>
              <a:defRPr sz="1600" b="1"/>
            </a:lvl3pPr>
            <a:lvl4pPr marL="1244453" indent="0">
              <a:buNone/>
              <a:defRPr sz="1500" b="1"/>
            </a:lvl4pPr>
            <a:lvl5pPr marL="1659270" indent="0">
              <a:buNone/>
              <a:defRPr sz="1500" b="1"/>
            </a:lvl5pPr>
            <a:lvl6pPr marL="2074088" indent="0">
              <a:buNone/>
              <a:defRPr sz="1500" b="1"/>
            </a:lvl6pPr>
            <a:lvl7pPr marL="2488905" indent="0">
              <a:buNone/>
              <a:defRPr sz="1500" b="1"/>
            </a:lvl7pPr>
            <a:lvl8pPr marL="2903723" indent="0">
              <a:buNone/>
              <a:defRPr sz="1500" b="1"/>
            </a:lvl8pPr>
            <a:lvl9pPr marL="3318540" indent="0">
              <a:buNone/>
              <a:defRPr sz="15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620817" y="11417791"/>
            <a:ext cx="14316961" cy="2074486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16460127" y="8058735"/>
            <a:ext cx="14323107" cy="335905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818" indent="0">
              <a:buNone/>
              <a:defRPr sz="1800" b="1"/>
            </a:lvl2pPr>
            <a:lvl3pPr marL="829635" indent="0">
              <a:buNone/>
              <a:defRPr sz="1600" b="1"/>
            </a:lvl3pPr>
            <a:lvl4pPr marL="1244453" indent="0">
              <a:buNone/>
              <a:defRPr sz="1500" b="1"/>
            </a:lvl4pPr>
            <a:lvl5pPr marL="1659270" indent="0">
              <a:buNone/>
              <a:defRPr sz="1500" b="1"/>
            </a:lvl5pPr>
            <a:lvl6pPr marL="2074088" indent="0">
              <a:buNone/>
              <a:defRPr sz="1500" b="1"/>
            </a:lvl6pPr>
            <a:lvl7pPr marL="2488905" indent="0">
              <a:buNone/>
              <a:defRPr sz="1500" b="1"/>
            </a:lvl7pPr>
            <a:lvl8pPr marL="2903723" indent="0">
              <a:buNone/>
              <a:defRPr sz="1500" b="1"/>
            </a:lvl8pPr>
            <a:lvl9pPr marL="3318540" indent="0">
              <a:buNone/>
              <a:defRPr sz="15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16460127" y="11417791"/>
            <a:ext cx="14323107" cy="2074486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4DDBB-B495-4FBA-96E2-C579B54583FA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C200E-622E-49E0-9983-CC5B2527F9EE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43AF7-8641-4B6D-83C7-7BB621F94F7A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20818" y="1433362"/>
            <a:ext cx="10660520" cy="610030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668491" y="1433362"/>
            <a:ext cx="18114743" cy="3072929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20818" y="7533669"/>
            <a:ext cx="10660520" cy="24628988"/>
          </a:xfrm>
        </p:spPr>
        <p:txBody>
          <a:bodyPr/>
          <a:lstStyle>
            <a:lvl1pPr marL="0" indent="0">
              <a:buNone/>
              <a:defRPr sz="1300"/>
            </a:lvl1pPr>
            <a:lvl2pPr marL="414818" indent="0">
              <a:buNone/>
              <a:defRPr sz="1100"/>
            </a:lvl2pPr>
            <a:lvl3pPr marL="829635" indent="0">
              <a:buNone/>
              <a:defRPr sz="900"/>
            </a:lvl3pPr>
            <a:lvl4pPr marL="1244453" indent="0">
              <a:buNone/>
              <a:defRPr sz="800"/>
            </a:lvl4pPr>
            <a:lvl5pPr marL="1659270" indent="0">
              <a:buNone/>
              <a:defRPr sz="800"/>
            </a:lvl5pPr>
            <a:lvl6pPr marL="2074088" indent="0">
              <a:buNone/>
              <a:defRPr sz="800"/>
            </a:lvl6pPr>
            <a:lvl7pPr marL="2488905" indent="0">
              <a:buNone/>
              <a:defRPr sz="800"/>
            </a:lvl7pPr>
            <a:lvl8pPr marL="2903723" indent="0">
              <a:buNone/>
              <a:defRPr sz="800"/>
            </a:lvl8pPr>
            <a:lvl9pPr marL="3318540" indent="0">
              <a:buNone/>
              <a:defRPr sz="8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D4698-A0D2-424D-B1CC-ED6C7C230006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51145" y="25203151"/>
            <a:ext cx="19442123" cy="2975826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6351145" y="3217221"/>
            <a:ext cx="19442123" cy="21602700"/>
          </a:xfrm>
        </p:spPr>
        <p:txBody>
          <a:bodyPr/>
          <a:lstStyle>
            <a:lvl1pPr marL="0" indent="0">
              <a:buNone/>
              <a:defRPr sz="2900"/>
            </a:lvl1pPr>
            <a:lvl2pPr marL="414818" indent="0">
              <a:buNone/>
              <a:defRPr sz="2500"/>
            </a:lvl2pPr>
            <a:lvl3pPr marL="829635" indent="0">
              <a:buNone/>
              <a:defRPr sz="2200"/>
            </a:lvl3pPr>
            <a:lvl4pPr marL="1244453" indent="0">
              <a:buNone/>
              <a:defRPr sz="1800"/>
            </a:lvl4pPr>
            <a:lvl5pPr marL="1659270" indent="0">
              <a:buNone/>
              <a:defRPr sz="1800"/>
            </a:lvl5pPr>
            <a:lvl6pPr marL="2074088" indent="0">
              <a:buNone/>
              <a:defRPr sz="1800"/>
            </a:lvl6pPr>
            <a:lvl7pPr marL="2488905" indent="0">
              <a:buNone/>
              <a:defRPr sz="1800"/>
            </a:lvl7pPr>
            <a:lvl8pPr marL="2903723" indent="0">
              <a:buNone/>
              <a:defRPr sz="1800"/>
            </a:lvl8pPr>
            <a:lvl9pPr marL="3318540" indent="0">
              <a:buNone/>
              <a:defRPr sz="1800"/>
            </a:lvl9pPr>
          </a:lstStyle>
          <a:p>
            <a:pPr lvl="0"/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51145" y="28178977"/>
            <a:ext cx="19442123" cy="4225074"/>
          </a:xfrm>
        </p:spPr>
        <p:txBody>
          <a:bodyPr/>
          <a:lstStyle>
            <a:lvl1pPr marL="0" indent="0">
              <a:buNone/>
              <a:defRPr sz="1300"/>
            </a:lvl1pPr>
            <a:lvl2pPr marL="414818" indent="0">
              <a:buNone/>
              <a:defRPr sz="1100"/>
            </a:lvl2pPr>
            <a:lvl3pPr marL="829635" indent="0">
              <a:buNone/>
              <a:defRPr sz="900"/>
            </a:lvl3pPr>
            <a:lvl4pPr marL="1244453" indent="0">
              <a:buNone/>
              <a:defRPr sz="800"/>
            </a:lvl4pPr>
            <a:lvl5pPr marL="1659270" indent="0">
              <a:buNone/>
              <a:defRPr sz="800"/>
            </a:lvl5pPr>
            <a:lvl6pPr marL="2074088" indent="0">
              <a:buNone/>
              <a:defRPr sz="800"/>
            </a:lvl6pPr>
            <a:lvl7pPr marL="2488905" indent="0">
              <a:buNone/>
              <a:defRPr sz="800"/>
            </a:lvl7pPr>
            <a:lvl8pPr marL="2903723" indent="0">
              <a:buNone/>
              <a:defRPr sz="800"/>
            </a:lvl8pPr>
            <a:lvl9pPr marL="3318540" indent="0">
              <a:buNone/>
              <a:defRPr sz="8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5AA93-CB36-4366-8D3D-1B88448565A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30463" y="3200400"/>
            <a:ext cx="275431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964" tIns="41482" rIns="82964" bIns="414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0463" y="10401300"/>
            <a:ext cx="27543125" cy="2160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964" tIns="41482" rIns="82964" bIns="414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0463" y="32804100"/>
            <a:ext cx="67500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964" tIns="41482" rIns="82964" bIns="41482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071225" y="32804100"/>
            <a:ext cx="102616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964" tIns="41482" rIns="82964" bIns="41482" numCol="1" anchor="t" anchorCtr="0" compatLnSpc="1">
            <a:prstTxWarp prst="textNoShape">
              <a:avLst/>
            </a:prstTxWarp>
          </a:bodyPr>
          <a:lstStyle>
            <a:lvl1pPr algn="ctr">
              <a:defRPr sz="13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223538" y="32804100"/>
            <a:ext cx="67500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964" tIns="41482" rIns="82964" bIns="41482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+mn-lt"/>
              </a:defRPr>
            </a:lvl1pPr>
          </a:lstStyle>
          <a:p>
            <a:pPr>
              <a:defRPr/>
            </a:pPr>
            <a:fld id="{789CAF28-6C9B-4257-8B5B-49AA61750C5D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52388" y="17162463"/>
          <a:ext cx="1597025" cy="142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Imagem de bitmap" r:id="rId14" imgW="1800476" imgH="1809524" progId="PBrush">
                  <p:embed/>
                </p:oleObj>
              </mc:Choice>
              <mc:Fallback>
                <p:oleObj name="Imagem de bitmap" r:id="rId14" imgW="1800476" imgH="1809524" progId="PBrush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8" y="17162463"/>
                        <a:ext cx="1597025" cy="1425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00CC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5pPr>
      <a:lvl6pPr marL="414818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829635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244453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65927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09563" indent="-309563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73100" indent="-258763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036638" indent="-206375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450975" indent="-206375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65313" indent="-206375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281497" indent="-207409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6pPr>
      <a:lvl7pPr marL="2696314" indent="-207409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7pPr>
      <a:lvl8pPr marL="3111132" indent="-207409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8pPr>
      <a:lvl9pPr marL="3525949" indent="-207409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818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635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453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9270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4088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905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723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8540" algn="l" defTabSz="82963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jpg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052" name="Text Box 1416"/>
              <p:cNvSpPr txBox="1">
                <a:spLocks noChangeArrowheads="1"/>
              </p:cNvSpPr>
              <p:nvPr/>
            </p:nvSpPr>
            <p:spPr bwMode="auto">
              <a:xfrm>
                <a:off x="2304482" y="4012251"/>
                <a:ext cx="25605810" cy="6069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82964" tIns="41482" rIns="82964" bIns="41482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t-BR" sz="4400" b="1" dirty="0" smtClean="0">
                    <a:latin typeface="Book Antiqua" pitchFamily="18" charset="0"/>
                  </a:rPr>
                  <a:t>TÌTULO (EM MAIÚSCULO)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pt-BR" sz="4400" b="1" dirty="0" smtClean="0">
                    <a:latin typeface="Book Antiqua" pitchFamily="18" charset="0"/>
                  </a:rPr>
                  <a:t>NOME COMPLETO DO AUTOR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sz="44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t-BR" sz="4400" b="1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t-BR" sz="4400" b="1" i="1" dirty="0" smtClean="0"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</m:d>
                      </m:e>
                      <m:sup>
                        <m:r>
                          <a:rPr lang="pt-BR" sz="4400" b="1" i="1" dirty="0" smtClean="0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r>
                  <a:rPr lang="pt-BR" sz="4400" b="1" dirty="0" smtClean="0">
                    <a:latin typeface="Book Antiqua" pitchFamily="18" charset="0"/>
                  </a:rPr>
                  <a:t> (A), AUTOR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sz="44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t-BR" sz="4400" b="1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t-BR" sz="4400" b="1" i="1" dirty="0"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</m:d>
                      </m:e>
                      <m:sup>
                        <m:r>
                          <a:rPr lang="pt-BR" sz="44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pt-BR" sz="4400" b="1" i="1" dirty="0" smtClean="0">
                        <a:latin typeface="Cambria Math" panose="02040503050406030204" pitchFamily="18" charset="0"/>
                      </a:rPr>
                      <m:t> ,</m:t>
                    </m:r>
                    <m:r>
                      <m:rPr>
                        <m:nor/>
                      </m:rPr>
                      <a:rPr lang="pt-BR" sz="4400" b="1" dirty="0">
                        <a:latin typeface="Book Antiqua" pitchFamily="18" charset="0"/>
                      </a:rPr>
                      <m:t>AUTOR</m:t>
                    </m:r>
                    <m:r>
                      <m:rPr>
                        <m:nor/>
                      </m:rPr>
                      <a:rPr lang="pt-BR" sz="4400" b="1" dirty="0">
                        <a:latin typeface="Book Antiqua" pitchFamily="18" charset="0"/>
                      </a:rPr>
                      <m:t> </m:t>
                    </m:r>
                    <m:sSup>
                      <m:sSupPr>
                        <m:ctrlPr>
                          <a:rPr lang="pt-BR" sz="44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t-BR" sz="4400" b="1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t-BR" sz="4400" b="1" i="1" dirty="0"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</m:d>
                      </m:e>
                      <m:sup>
                        <m:r>
                          <a:rPr lang="pt-BR" sz="4400" b="1" i="1" dirty="0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pt-BR" sz="4400" b="1" dirty="0" smtClean="0">
                    <a:latin typeface="Book Antiqua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pt-BR" sz="4400" b="1" dirty="0">
                        <a:latin typeface="Book Antiqua" pitchFamily="18" charset="0"/>
                      </a:rPr>
                      <m:t>AUTOR</m:t>
                    </m:r>
                    <m:r>
                      <m:rPr>
                        <m:nor/>
                      </m:rPr>
                      <a:rPr lang="pt-BR" sz="4400" b="1" dirty="0">
                        <a:latin typeface="Book Antiqua" pitchFamily="18" charset="0"/>
                      </a:rPr>
                      <m:t> </m:t>
                    </m:r>
                    <m:sSup>
                      <m:sSupPr>
                        <m:ctrlPr>
                          <a:rPr lang="pt-BR" sz="4400" b="1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pt-BR" sz="4400" b="1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t-BR" sz="4400" b="1" i="1" dirty="0"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</m:d>
                      </m:e>
                      <m:sup>
                        <m:r>
                          <a:rPr lang="pt-BR" sz="4400" b="1" i="1" dirty="0" smtClean="0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endParaRPr lang="pt-BR" sz="4400" b="1" dirty="0" smtClean="0">
                  <a:latin typeface="Book Antiqua" pitchFamily="18" charset="0"/>
                </a:endParaRPr>
              </a:p>
              <a:p>
                <a:pPr algn="ctr">
                  <a:spcBef>
                    <a:spcPct val="50000"/>
                  </a:spcBef>
                </a:pPr>
                <a:r>
                  <a:rPr lang="pt-BR" sz="4400" b="1" dirty="0" smtClean="0">
                    <a:latin typeface="Book Antiqua" pitchFamily="18" charset="0"/>
                  </a:rPr>
                  <a:t>Nom</a:t>
                </a:r>
                <a:r>
                  <a:rPr lang="pt-BR" sz="4400" b="1" dirty="0" smtClean="0">
                    <a:latin typeface="Book Antiqua" pitchFamily="18" charset="0"/>
                  </a:rPr>
                  <a:t>e da Universidade, UF, Brasil</a:t>
                </a:r>
              </a:p>
              <a:p>
                <a:pPr algn="ctr">
                  <a:spcBef>
                    <a:spcPct val="500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pt-BR" sz="3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3200" b="0" i="1" dirty="0" smtClean="0">
                            <a:latin typeface="Cambria Math" panose="02040503050406030204" pitchFamily="18" charset="0"/>
                          </a:rPr>
                          <m:t>𝑒𝑚𝑎𝑖𝑙</m:t>
                        </m:r>
                      </m:e>
                      <m:sup>
                        <m:r>
                          <a:rPr lang="pt-BR" sz="32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BR" sz="3200" b="0" i="1" dirty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pt-BR" sz="3200" b="0" i="1" dirty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pt-BR" sz="4000" b="1" i="1" dirty="0" smtClean="0">
                    <a:latin typeface="Book Antiqua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sz="32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3200" b="0" i="1" dirty="0" smtClean="0">
                            <a:latin typeface="Cambria Math" panose="02040503050406030204" pitchFamily="18" charset="0"/>
                          </a:rPr>
                          <m:t>𝑒𝑚𝑎𝑖𝑙</m:t>
                        </m:r>
                        <m:r>
                          <a:rPr lang="pt-BR" sz="32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pt-BR" sz="32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pt-BR" sz="3200" b="1" i="1" dirty="0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pt-BR" sz="3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3200" i="1" dirty="0">
                            <a:latin typeface="Cambria Math" panose="02040503050406030204" pitchFamily="18" charset="0"/>
                          </a:rPr>
                          <m:t>𝑒𝑚𝑎𝑖𝑙</m:t>
                        </m:r>
                      </m:e>
                      <m:sup>
                        <m:r>
                          <a:rPr lang="pt-BR" sz="3200" b="0" i="1" dirty="0" smtClean="0">
                            <a:latin typeface="Cambria Math" panose="02040503050406030204" pitchFamily="18" charset="0"/>
                          </a:rPr>
                          <m:t> 3</m:t>
                        </m:r>
                      </m:sup>
                    </m:sSup>
                    <m:r>
                      <a:rPr lang="pt-BR" sz="3200" b="1" i="1" dirty="0" smtClean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pt-BR" sz="32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sz="3200" b="0" i="1" dirty="0" smtClean="0">
                            <a:latin typeface="Cambria Math" panose="02040503050406030204" pitchFamily="18" charset="0"/>
                          </a:rPr>
                          <m:t>𝑒𝑚𝑎𝑖𝑙</m:t>
                        </m:r>
                        <m:r>
                          <a:rPr lang="pt-BR" sz="32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pt-BR" sz="32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pt-BR" sz="3200" i="1" dirty="0">
                  <a:latin typeface="Book Antiqua" pitchFamily="18" charset="0"/>
                </a:endParaRPr>
              </a:p>
              <a:p>
                <a:pPr algn="ctr">
                  <a:spcBef>
                    <a:spcPct val="50000"/>
                  </a:spcBef>
                </a:pPr>
                <a:endParaRPr lang="pt-BR" sz="3200" i="1" dirty="0" smtClean="0">
                  <a:latin typeface="Book Antiqua" pitchFamily="18" charset="0"/>
                </a:endParaRPr>
              </a:p>
              <a:p>
                <a:pPr algn="ctr">
                  <a:spcBef>
                    <a:spcPct val="50000"/>
                  </a:spcBef>
                </a:pPr>
                <a:endParaRPr lang="pt-BR" sz="3200" b="1" dirty="0" smtClean="0">
                  <a:latin typeface="Book Antiqua" pitchFamily="18" charset="0"/>
                </a:endParaRPr>
              </a:p>
              <a:p>
                <a:pPr algn="ctr">
                  <a:spcBef>
                    <a:spcPct val="50000"/>
                  </a:spcBef>
                </a:pPr>
                <a:endParaRPr lang="pt-BR" sz="3200" b="1" dirty="0">
                  <a:latin typeface="Book Antiqua" pitchFamily="18" charset="0"/>
                </a:endParaRPr>
              </a:p>
            </p:txBody>
          </p:sp>
        </mc:Choice>
        <mc:Fallback>
          <p:sp>
            <p:nvSpPr>
              <p:cNvPr id="2052" name="Text Box 14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04482" y="4012251"/>
                <a:ext cx="25605810" cy="6069900"/>
              </a:xfrm>
              <a:prstGeom prst="rect">
                <a:avLst/>
              </a:prstGeom>
              <a:blipFill rotWithShape="0">
                <a:blip r:embed="rId3"/>
                <a:stretch>
                  <a:fillRect t="-220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P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CaixaDeTexto 27"/>
          <p:cNvSpPr txBox="1"/>
          <p:nvPr/>
        </p:nvSpPr>
        <p:spPr bwMode="auto">
          <a:xfrm>
            <a:off x="691315" y="11732595"/>
            <a:ext cx="15039249" cy="100710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algn="just"/>
            <a:r>
              <a:rPr lang="pt-BR" sz="3200" b="1" dirty="0" smtClean="0">
                <a:solidFill>
                  <a:schemeClr val="tx1"/>
                </a:solidFill>
                <a:latin typeface="+mj-lt"/>
              </a:rPr>
              <a:t>Palavras-Chave:  </a:t>
            </a:r>
            <a:r>
              <a:rPr lang="pt-BR" sz="2800" dirty="0" smtClean="0">
                <a:solidFill>
                  <a:schemeClr val="tx1"/>
                </a:solidFill>
                <a:latin typeface="+mj-lt"/>
              </a:rPr>
              <a:t>máximo de cinco, separadas por ponto e virgula (;) procurando não repetir palavras do título, escritas em letras minúsculas, organizadas em ordem alfabética crescente.</a:t>
            </a:r>
            <a:r>
              <a:rPr lang="pt-BR" sz="2800" b="1" dirty="0" smtClean="0">
                <a:solidFill>
                  <a:schemeClr val="tx1"/>
                </a:solidFill>
                <a:latin typeface="+mj-lt"/>
              </a:rPr>
              <a:t> </a:t>
            </a:r>
          </a:p>
        </p:txBody>
      </p:sp>
      <p:sp>
        <p:nvSpPr>
          <p:cNvPr id="2067" name="Rectangle 27"/>
          <p:cNvSpPr>
            <a:spLocks noChangeArrowheads="1"/>
          </p:cNvSpPr>
          <p:nvPr/>
        </p:nvSpPr>
        <p:spPr bwMode="auto">
          <a:xfrm>
            <a:off x="0" y="0"/>
            <a:ext cx="32404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 dirty="0"/>
          </a:p>
        </p:txBody>
      </p:sp>
      <p:sp>
        <p:nvSpPr>
          <p:cNvPr id="2068" name="Rectangle 28"/>
          <p:cNvSpPr>
            <a:spLocks noChangeArrowheads="1"/>
          </p:cNvSpPr>
          <p:nvPr/>
        </p:nvSpPr>
        <p:spPr bwMode="auto">
          <a:xfrm>
            <a:off x="0" y="2076450"/>
            <a:ext cx="324040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 dirty="0"/>
          </a:p>
        </p:txBody>
      </p:sp>
      <p:sp>
        <p:nvSpPr>
          <p:cNvPr id="3" name="Rectangle 30"/>
          <p:cNvSpPr>
            <a:spLocks noChangeArrowheads="1"/>
          </p:cNvSpPr>
          <p:nvPr/>
        </p:nvSpPr>
        <p:spPr bwMode="auto">
          <a:xfrm>
            <a:off x="0" y="0"/>
            <a:ext cx="324040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 dirty="0"/>
          </a:p>
        </p:txBody>
      </p:sp>
      <p:sp>
        <p:nvSpPr>
          <p:cNvPr id="2070" name="Rectangle 32"/>
          <p:cNvSpPr>
            <a:spLocks noChangeArrowheads="1"/>
          </p:cNvSpPr>
          <p:nvPr/>
        </p:nvSpPr>
        <p:spPr bwMode="auto">
          <a:xfrm>
            <a:off x="0" y="0"/>
            <a:ext cx="324040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 dirty="0"/>
          </a:p>
        </p:txBody>
      </p:sp>
      <p:sp>
        <p:nvSpPr>
          <p:cNvPr id="2075" name="Rectangle 34"/>
          <p:cNvSpPr>
            <a:spLocks noChangeArrowheads="1"/>
          </p:cNvSpPr>
          <p:nvPr/>
        </p:nvSpPr>
        <p:spPr bwMode="auto">
          <a:xfrm>
            <a:off x="0" y="0"/>
            <a:ext cx="324040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 dirty="0"/>
          </a:p>
        </p:txBody>
      </p:sp>
      <p:sp>
        <p:nvSpPr>
          <p:cNvPr id="2076" name="Rectangle 36"/>
          <p:cNvSpPr>
            <a:spLocks noChangeArrowheads="1"/>
          </p:cNvSpPr>
          <p:nvPr/>
        </p:nvSpPr>
        <p:spPr bwMode="auto">
          <a:xfrm>
            <a:off x="0" y="0"/>
            <a:ext cx="324040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 dirty="0"/>
          </a:p>
        </p:txBody>
      </p:sp>
      <p:sp>
        <p:nvSpPr>
          <p:cNvPr id="2078" name="Rectangle 38"/>
          <p:cNvSpPr>
            <a:spLocks noChangeArrowheads="1"/>
          </p:cNvSpPr>
          <p:nvPr/>
        </p:nvSpPr>
        <p:spPr bwMode="auto">
          <a:xfrm>
            <a:off x="0" y="0"/>
            <a:ext cx="324040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 dirty="0"/>
          </a:p>
        </p:txBody>
      </p:sp>
      <p:graphicFrame>
        <p:nvGraphicFramePr>
          <p:cNvPr id="85" name="Objeto 84"/>
          <p:cNvGraphicFramePr>
            <a:graphicFrameLocks noChangeAspect="1"/>
          </p:cNvGraphicFramePr>
          <p:nvPr/>
        </p:nvGraphicFramePr>
        <p:xfrm>
          <a:off x="4794250" y="19145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37" name="Equation" r:id="rId4" imgW="114102" imgH="177492" progId="Equation.DSMT4">
                  <p:embed/>
                </p:oleObj>
              </mc:Choice>
              <mc:Fallback>
                <p:oleObj name="Equation" r:id="rId4" imgW="114102" imgH="177492" progId="Equation.DSMT4">
                  <p:embed/>
                  <p:pic>
                    <p:nvPicPr>
                      <p:cNvPr id="0" name="Picture 4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4250" y="1914525"/>
                        <a:ext cx="114300" cy="177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" name="Elipse 97"/>
          <p:cNvSpPr/>
          <p:nvPr/>
        </p:nvSpPr>
        <p:spPr>
          <a:xfrm>
            <a:off x="14882813" y="18592800"/>
            <a:ext cx="47625" cy="10477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t-BR" sz="1100"/>
          </a:p>
        </p:txBody>
      </p:sp>
      <p:sp>
        <p:nvSpPr>
          <p:cNvPr id="99" name="Elipse 98"/>
          <p:cNvSpPr/>
          <p:nvPr/>
        </p:nvSpPr>
        <p:spPr>
          <a:xfrm>
            <a:off x="16444913" y="17211675"/>
            <a:ext cx="47625" cy="10477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t-BR" sz="1100"/>
          </a:p>
        </p:txBody>
      </p:sp>
      <p:sp>
        <p:nvSpPr>
          <p:cNvPr id="105" name="CaixaDeTexto 104"/>
          <p:cNvSpPr txBox="1"/>
          <p:nvPr/>
        </p:nvSpPr>
        <p:spPr bwMode="auto">
          <a:xfrm>
            <a:off x="16944997" y="13519464"/>
            <a:ext cx="14828169" cy="359242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algn="just"/>
            <a:r>
              <a:rPr lang="pt-BR" sz="3200" dirty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pt-BR" sz="3600" b="1" dirty="0" smtClean="0">
                <a:solidFill>
                  <a:schemeClr val="tx1"/>
                </a:solidFill>
              </a:rPr>
              <a:t>Resultados</a:t>
            </a:r>
            <a:endParaRPr lang="pt-BR" sz="3600" b="1" dirty="0">
              <a:solidFill>
                <a:schemeClr val="tx1"/>
              </a:solidFill>
            </a:endParaRPr>
          </a:p>
          <a:p>
            <a:pPr algn="just"/>
            <a:endParaRPr lang="pt-BR" sz="3200" dirty="0">
              <a:solidFill>
                <a:schemeClr val="tx1"/>
              </a:solidFill>
            </a:endParaRPr>
          </a:p>
          <a:p>
            <a:pPr algn="just"/>
            <a:r>
              <a:rPr lang="pt-BR" sz="3200" dirty="0">
                <a:solidFill>
                  <a:schemeClr val="tx1"/>
                </a:solidFill>
              </a:rPr>
              <a:t>Apresentar os resultados de maneira organizada e </a:t>
            </a:r>
            <a:r>
              <a:rPr lang="pt-BR" sz="3200" dirty="0" smtClean="0">
                <a:solidFill>
                  <a:schemeClr val="tx1"/>
                </a:solidFill>
              </a:rPr>
              <a:t>lógica</a:t>
            </a:r>
            <a:r>
              <a:rPr lang="pt-BR" sz="3200" dirty="0">
                <a:solidFill>
                  <a:schemeClr val="tx1"/>
                </a:solidFill>
              </a:rPr>
              <a:t>, fornecendo ao leitor as </a:t>
            </a:r>
            <a:r>
              <a:rPr lang="pt-BR" sz="3200" dirty="0" smtClean="0">
                <a:solidFill>
                  <a:schemeClr val="tx1"/>
                </a:solidFill>
              </a:rPr>
              <a:t>informações </a:t>
            </a:r>
            <a:r>
              <a:rPr lang="pt-BR" sz="3200" dirty="0">
                <a:solidFill>
                  <a:schemeClr val="tx1"/>
                </a:solidFill>
              </a:rPr>
              <a:t>mais </a:t>
            </a:r>
            <a:r>
              <a:rPr lang="pt-BR" sz="3200" dirty="0" smtClean="0">
                <a:solidFill>
                  <a:schemeClr val="tx1"/>
                </a:solidFill>
              </a:rPr>
              <a:t>representativas. É </a:t>
            </a:r>
            <a:r>
              <a:rPr lang="pt-BR" sz="3200" dirty="0">
                <a:solidFill>
                  <a:schemeClr val="tx1"/>
                </a:solidFill>
              </a:rPr>
              <a:t>comum o uso de figuras e tabelas para ilustrar os dados apresentados de maneira a facilitar a </a:t>
            </a:r>
            <a:r>
              <a:rPr lang="pt-BR" sz="3200" dirty="0" smtClean="0">
                <a:solidFill>
                  <a:schemeClr val="tx1"/>
                </a:solidFill>
              </a:rPr>
              <a:t>compreensão </a:t>
            </a:r>
            <a:r>
              <a:rPr lang="pt-BR" sz="3200" dirty="0">
                <a:solidFill>
                  <a:schemeClr val="tx1"/>
                </a:solidFill>
              </a:rPr>
              <a:t>dos resultados obtidos. As legendas devem ser autoexplicativas, localizadas abaixo da tabela, como no exemplo a seguir.</a:t>
            </a:r>
            <a:endParaRPr lang="pt-BR" sz="3200" dirty="0">
              <a:solidFill>
                <a:schemeClr val="tx1"/>
              </a:solidFill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3457" y="784277"/>
            <a:ext cx="3107621" cy="2339715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9112" y="738855"/>
            <a:ext cx="1777072" cy="2556938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651" y="263312"/>
            <a:ext cx="18930790" cy="3760902"/>
          </a:xfrm>
          <a:prstGeom prst="rect">
            <a:avLst/>
          </a:prstGeom>
        </p:spPr>
      </p:pic>
      <p:cxnSp>
        <p:nvCxnSpPr>
          <p:cNvPr id="17" name="Conector recto 16"/>
          <p:cNvCxnSpPr/>
          <p:nvPr/>
        </p:nvCxnSpPr>
        <p:spPr bwMode="auto">
          <a:xfrm flipH="1">
            <a:off x="16202025" y="8626302"/>
            <a:ext cx="40537" cy="27089916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0" name="CaixaDeTexto 27"/>
          <p:cNvSpPr txBox="1"/>
          <p:nvPr/>
        </p:nvSpPr>
        <p:spPr bwMode="auto">
          <a:xfrm>
            <a:off x="691315" y="8610651"/>
            <a:ext cx="15039249" cy="30384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algn="just"/>
            <a:r>
              <a:rPr lang="pt-BR" sz="3200" b="1" dirty="0" smtClean="0">
                <a:solidFill>
                  <a:schemeClr val="tx1"/>
                </a:solidFill>
                <a:latin typeface="+mj-lt"/>
              </a:rPr>
              <a:t>Resumo</a:t>
            </a:r>
          </a:p>
          <a:p>
            <a:pPr algn="just"/>
            <a:endParaRPr lang="pt-BR" sz="3200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algn="just"/>
            <a:r>
              <a:rPr lang="pt-BR" sz="3200" dirty="0">
                <a:solidFill>
                  <a:schemeClr val="tx1"/>
                </a:solidFill>
                <a:latin typeface="+mj-lt"/>
              </a:rPr>
              <a:t>O RESUMO deve ser claro, sucinto e explicar o(s) objetivo(s) pretendido(s), procurando justificar sua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importância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, os principais procedimentos adotados, os resultados mais expressivos e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conclusões.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Se recomenda que o RESUMO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não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contenha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fórmulas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,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citações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e/ou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refer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ê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ncias bibliográficas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.</a:t>
            </a:r>
            <a:endParaRPr lang="pt-BR" sz="3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1" name="CaixaDeTexto 27"/>
          <p:cNvSpPr txBox="1"/>
          <p:nvPr/>
        </p:nvSpPr>
        <p:spPr bwMode="auto">
          <a:xfrm>
            <a:off x="699257" y="13680803"/>
            <a:ext cx="15039249" cy="359242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algn="just"/>
            <a:r>
              <a:rPr lang="pt-BR" sz="3600" b="1" dirty="0" smtClean="0">
                <a:solidFill>
                  <a:schemeClr val="tx1"/>
                </a:solidFill>
                <a:latin typeface="+mj-lt"/>
              </a:rPr>
              <a:t>Introdução</a:t>
            </a:r>
          </a:p>
          <a:p>
            <a:pPr algn="just"/>
            <a:endParaRPr lang="pt-BR" sz="3200" dirty="0" smtClean="0">
              <a:solidFill>
                <a:schemeClr val="tx1"/>
              </a:solidFill>
              <a:latin typeface="+mj-lt"/>
            </a:endParaRPr>
          </a:p>
          <a:p>
            <a:pPr algn="just"/>
            <a:r>
              <a:rPr lang="pt-BR" sz="3200" dirty="0">
                <a:solidFill>
                  <a:schemeClr val="tx1"/>
                </a:solidFill>
                <a:latin typeface="+mj-lt"/>
              </a:rPr>
              <a:t>A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introdução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tem como objetivo posicionar o leitor dentro do tema que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est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á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sendo desenvolvido. Deve conter a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delimitação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do universo da pesquisa, problema, objetivos, justificativa,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hipóteses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, metodologia de trabalho e sua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relevância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. Evitar o uso de palavras e ideias repetidas. Seja objetivo e preciso em suas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considerações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, evitando que a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introdução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do trabalho fique longa e cansativa. </a:t>
            </a:r>
            <a:endParaRPr lang="pt-BR" sz="32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2" name="CaixaDeTexto 27"/>
          <p:cNvSpPr txBox="1"/>
          <p:nvPr/>
        </p:nvSpPr>
        <p:spPr bwMode="auto">
          <a:xfrm>
            <a:off x="676870" y="17729961"/>
            <a:ext cx="15039249" cy="260754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algn="just"/>
            <a:r>
              <a:rPr lang="pt-BR" sz="3600" b="1" dirty="0" smtClean="0">
                <a:solidFill>
                  <a:schemeClr val="tx1"/>
                </a:solidFill>
                <a:latin typeface="+mj-lt"/>
              </a:rPr>
              <a:t>Objetivos</a:t>
            </a:r>
          </a:p>
          <a:p>
            <a:pPr algn="just"/>
            <a:endParaRPr lang="pt-BR" sz="3200" dirty="0" smtClean="0">
              <a:solidFill>
                <a:schemeClr val="tx1"/>
              </a:solidFill>
              <a:latin typeface="+mj-lt"/>
            </a:endParaRPr>
          </a:p>
          <a:p>
            <a:pPr algn="just"/>
            <a:r>
              <a:rPr lang="pt-BR" sz="3200" dirty="0">
                <a:solidFill>
                  <a:schemeClr val="tx1"/>
                </a:solidFill>
                <a:latin typeface="+mj-lt"/>
              </a:rPr>
              <a:t>O objetivo geral deve resumir e apresentar a ideia central de um trabalho, descrevendo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tamb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é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m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sua finalidade. Os objetivos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espec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í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­ficos irão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dar uma maior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delimitação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ao tema,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além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de detalhar os processos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necessários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para a </a:t>
            </a:r>
            <a:r>
              <a:rPr lang="pt-BR" sz="3200" dirty="0" err="1" smtClean="0">
                <a:solidFill>
                  <a:schemeClr val="tx1"/>
                </a:solidFill>
                <a:latin typeface="+mj-lt"/>
              </a:rPr>
              <a:t>realizacão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do trabalho.</a:t>
            </a:r>
            <a:endParaRPr lang="pt-BR" sz="32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3" name="CaixaDeTexto 27"/>
          <p:cNvSpPr txBox="1"/>
          <p:nvPr/>
        </p:nvSpPr>
        <p:spPr bwMode="auto">
          <a:xfrm>
            <a:off x="837602" y="20597330"/>
            <a:ext cx="14547259" cy="90708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algn="just"/>
            <a:r>
              <a:rPr lang="pt-BR" sz="3600" b="1" dirty="0" smtClean="0">
                <a:solidFill>
                  <a:schemeClr val="tx1"/>
                </a:solidFill>
                <a:latin typeface="+mj-lt"/>
              </a:rPr>
              <a:t>Fundamentação Teórica</a:t>
            </a:r>
          </a:p>
          <a:p>
            <a:pPr algn="just"/>
            <a:endParaRPr lang="pt-BR" sz="3200" b="1" dirty="0">
              <a:solidFill>
                <a:schemeClr val="tx1"/>
              </a:solidFill>
              <a:latin typeface="+mj-lt"/>
            </a:endParaRPr>
          </a:p>
          <a:p>
            <a:pPr algn="just"/>
            <a:r>
              <a:rPr lang="pt-BR" sz="3200" dirty="0" smtClean="0">
                <a:solidFill>
                  <a:schemeClr val="tx1"/>
                </a:solidFill>
                <a:latin typeface="+mj-lt"/>
              </a:rPr>
              <a:t>Apresenta as referências nas quais se baseia a pesquisa</a:t>
            </a:r>
          </a:p>
          <a:p>
            <a:pPr lvl="2" indent="0" algn="just"/>
            <a:endParaRPr lang="pt-BR" sz="3200" dirty="0" smtClean="0">
              <a:solidFill>
                <a:schemeClr val="tx1"/>
              </a:solidFill>
              <a:latin typeface="+mj-lt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chemeClr val="tx1"/>
                </a:solidFill>
                <a:latin typeface="+mj-lt"/>
              </a:rPr>
              <a:t>livros, artigos em revistas/periódicos, teses de doutorado, dissertações de mestrado.</a:t>
            </a:r>
          </a:p>
          <a:p>
            <a:pPr algn="just"/>
            <a:r>
              <a:rPr lang="pt-BR" sz="2800" dirty="0" smtClean="0">
                <a:solidFill>
                  <a:schemeClr val="tx1"/>
                </a:solidFill>
                <a:latin typeface="+mj-lt"/>
              </a:rPr>
              <a:t>O referencial teórico tem também outras funções: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chemeClr val="tx1"/>
                </a:solidFill>
                <a:latin typeface="+mj-lt"/>
              </a:rPr>
              <a:t> permite que o autor tenha maior clareza,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tx1"/>
                </a:solidFill>
                <a:latin typeface="+mj-lt"/>
              </a:rPr>
              <a:t> </a:t>
            </a:r>
            <a:r>
              <a:rPr lang="pt-BR" sz="2800" dirty="0" smtClean="0">
                <a:solidFill>
                  <a:schemeClr val="tx1"/>
                </a:solidFill>
                <a:latin typeface="+mj-lt"/>
              </a:rPr>
              <a:t>facilita a formulação de hipóteses e de suposições,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800" dirty="0" smtClean="0">
                <a:solidFill>
                  <a:schemeClr val="tx1"/>
                </a:solidFill>
                <a:latin typeface="+mj-lt"/>
              </a:rPr>
              <a:t> sinaliza para o método mais adequado à solução do problema,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tx1"/>
                </a:solidFill>
                <a:latin typeface="+mj-lt"/>
              </a:rPr>
              <a:t> permite </a:t>
            </a:r>
            <a:r>
              <a:rPr lang="pt-BR" sz="2800" dirty="0" smtClean="0">
                <a:solidFill>
                  <a:schemeClr val="tx1"/>
                </a:solidFill>
                <a:latin typeface="+mj-lt"/>
              </a:rPr>
              <a:t>identificar qual o procedimento mais pertinente para a coleta e o tratamento dos dados, bem como o conteúdo do procedimento escolhido,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tx1"/>
                </a:solidFill>
                <a:latin typeface="+mj-lt"/>
              </a:rPr>
              <a:t> </a:t>
            </a:r>
            <a:r>
              <a:rPr lang="pt-BR" sz="2800" dirty="0" smtClean="0">
                <a:solidFill>
                  <a:schemeClr val="tx1"/>
                </a:solidFill>
                <a:latin typeface="+mj-lt"/>
              </a:rPr>
              <a:t>uma revisão da literatura serve para verificar o que já foi pesquisado do assunto.</a:t>
            </a:r>
            <a:endParaRPr lang="pt-BR" sz="2800" dirty="0">
              <a:solidFill>
                <a:schemeClr val="tx1"/>
              </a:solidFill>
              <a:latin typeface="+mj-lt"/>
            </a:endParaRPr>
          </a:p>
          <a:p>
            <a:pPr algn="just"/>
            <a:endParaRPr lang="pt-BR" sz="28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sz="28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sz="2800" dirty="0" smtClean="0">
              <a:solidFill>
                <a:schemeClr val="tx2"/>
              </a:solidFill>
              <a:latin typeface="Book Antiqua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sz="28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sz="28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sz="2800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 marL="457200" indent="-457200" algn="just">
              <a:buSzPct val="100000"/>
              <a:buFont typeface="Book Antiqua" panose="02040602050305030304" pitchFamily="18" charset="0"/>
              <a:buChar char="•"/>
            </a:pPr>
            <a:endParaRPr lang="pt-BR" sz="3200" b="1" dirty="0" smtClean="0">
              <a:solidFill>
                <a:schemeClr val="tx2"/>
              </a:solidFill>
              <a:latin typeface="Book Antiqua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pt-BR" sz="3200" dirty="0" smtClean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114" name="CaixaDeTexto 27"/>
          <p:cNvSpPr txBox="1"/>
          <p:nvPr/>
        </p:nvSpPr>
        <p:spPr bwMode="auto">
          <a:xfrm>
            <a:off x="1015651" y="26572110"/>
            <a:ext cx="14250269" cy="944018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algn="just"/>
            <a:r>
              <a:rPr lang="pt-BR" sz="3600" b="1" dirty="0" smtClean="0">
                <a:solidFill>
                  <a:schemeClr val="tx1"/>
                </a:solidFill>
                <a:latin typeface="+mj-lt"/>
              </a:rPr>
              <a:t>Desenvolvimento e Metodologia ou Materiais e Métodos</a:t>
            </a:r>
          </a:p>
          <a:p>
            <a:pPr algn="just"/>
            <a:endParaRPr lang="pt-BR" sz="3200" b="1" dirty="0">
              <a:solidFill>
                <a:schemeClr val="tx1"/>
              </a:solidFill>
              <a:latin typeface="+mj-lt"/>
            </a:endParaRPr>
          </a:p>
          <a:p>
            <a:pPr algn="just"/>
            <a:r>
              <a:rPr lang="pt-BR" sz="3200" dirty="0">
                <a:solidFill>
                  <a:schemeClr val="tx1"/>
                </a:solidFill>
                <a:latin typeface="+mj-lt"/>
              </a:rPr>
              <a:t>Descrever adequadamente o desenvolvimento e a metodologia utilizada para desenvolver o trabalho. Deve ser pertinente ao tema, procurando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alcan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ç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ar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os objetivos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já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apresentados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.</a:t>
            </a:r>
          </a:p>
          <a:p>
            <a:pPr algn="just"/>
            <a:r>
              <a:rPr lang="pt-BR" sz="3200" dirty="0" smtClean="0">
                <a:solidFill>
                  <a:schemeClr val="tx1"/>
                </a:solidFill>
                <a:latin typeface="+mj-lt"/>
              </a:rPr>
              <a:t>Caso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use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equações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, numerar descrevendo os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parâmetros.</a:t>
            </a:r>
          </a:p>
          <a:p>
            <a:pPr algn="just"/>
            <a:r>
              <a:rPr lang="pt-BR" sz="3200" dirty="0" smtClean="0">
                <a:solidFill>
                  <a:schemeClr val="tx1"/>
                </a:solidFill>
                <a:latin typeface="+mj-lt"/>
              </a:rPr>
              <a:t>Figuras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, tabelas e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gr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á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ficos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devem ser apresentados com tamanho, qualidade e detalhes suficientes para a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interpretação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e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composição gr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á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fica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final. Citar a fonte da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ilustração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, tabela e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gr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á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fico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e, caso seja do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próprio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autor, citar como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“Fonte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: Elaborada pelo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autor”. As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legendas e fontes das figuras, tabelas e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gráficos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devem ser escritos em fonte Times New Roman, tamanho 10 e o texto deve estar centralizado, em negrito e seguir o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padrão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de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numeração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sucessivo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arábico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. Centralizar as Figuras, Tabelas e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Gráficos. Gráficos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e figuras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: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devem apresentar-se sem bordas; a legenda deve ser posicionada logo abaixo da figura ou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gráfico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. Usar imagens coloridas se for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necess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á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rio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destacar alguma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informação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da Figura ou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Gráfico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.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Tabelas: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evitar tabelas extensas e dados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sup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é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rfluos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; adequar seus tamanhos ao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espaço útil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do papel e colocar, na medida do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poss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í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­vel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, apenas linhas 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cont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í</a:t>
            </a:r>
            <a:r>
              <a:rPr lang="pt-BR" sz="3200" dirty="0" smtClean="0">
                <a:solidFill>
                  <a:schemeClr val="tx1"/>
                </a:solidFill>
                <a:latin typeface="+mj-lt"/>
              </a:rPr>
              <a:t>­nuas </a:t>
            </a:r>
            <a:r>
              <a:rPr lang="pt-BR" sz="3200" dirty="0">
                <a:solidFill>
                  <a:schemeClr val="tx1"/>
                </a:solidFill>
                <a:latin typeface="+mj-lt"/>
              </a:rPr>
              <a:t>horizontais. As legendas devem ser autoexplicativas, localizadas abaixo da tabela, como no exemplo a seguir. </a:t>
            </a:r>
            <a:endParaRPr lang="pt-BR" sz="3200" dirty="0" smtClean="0">
              <a:solidFill>
                <a:schemeClr val="tx1"/>
              </a:solidFill>
              <a:latin typeface="+mj-lt"/>
            </a:endParaRPr>
          </a:p>
          <a:p>
            <a:pPr algn="just"/>
            <a:endParaRPr lang="pt-BR" sz="3200" dirty="0" smtClean="0">
              <a:solidFill>
                <a:schemeClr val="tx1"/>
              </a:solidFill>
              <a:latin typeface="Book Antiqua" pitchFamily="18" charset="0"/>
            </a:endParaRPr>
          </a:p>
        </p:txBody>
      </p:sp>
      <p:graphicFrame>
        <p:nvGraphicFramePr>
          <p:cNvPr id="27" name="Tab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521095"/>
              </p:ext>
            </p:extLst>
          </p:nvPr>
        </p:nvGraphicFramePr>
        <p:xfrm>
          <a:off x="17059723" y="8850982"/>
          <a:ext cx="13975950" cy="290217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50814"/>
                <a:gridCol w="1494784"/>
                <a:gridCol w="1080901"/>
                <a:gridCol w="1187645"/>
                <a:gridCol w="1140449"/>
                <a:gridCol w="1164047"/>
                <a:gridCol w="1330339"/>
                <a:gridCol w="1247193"/>
                <a:gridCol w="1579778"/>
              </a:tblGrid>
              <a:tr h="726332">
                <a:tc>
                  <a:txBody>
                    <a:bodyPr/>
                    <a:lstStyle/>
                    <a:p>
                      <a:pPr algn="ctr"/>
                      <a:r>
                        <a:rPr lang="pt-BR" sz="3200" b="0" dirty="0" smtClean="0">
                          <a:solidFill>
                            <a:schemeClr val="tx1"/>
                          </a:solidFill>
                        </a:rPr>
                        <a:t>Profundidade(m)</a:t>
                      </a:r>
                      <a:endParaRPr lang="es-P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BR" sz="3200" b="0" dirty="0" smtClean="0">
                          <a:solidFill>
                            <a:schemeClr val="tx1"/>
                          </a:solidFill>
                        </a:rPr>
                        <a:t>0 a</a:t>
                      </a:r>
                      <a:r>
                        <a:rPr lang="pt-BR" sz="3200" b="0" baseline="0" dirty="0" smtClean="0">
                          <a:solidFill>
                            <a:schemeClr val="tx1"/>
                          </a:solidFill>
                        </a:rPr>
                        <a:t> 0,1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8296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3200" b="0" dirty="0" smtClean="0">
                          <a:solidFill>
                            <a:schemeClr val="tx1"/>
                          </a:solidFill>
                        </a:rPr>
                        <a:t>0,1 a</a:t>
                      </a:r>
                      <a:r>
                        <a:rPr lang="pt-BR" sz="3200" b="0" baseline="0" dirty="0" smtClean="0">
                          <a:solidFill>
                            <a:schemeClr val="tx1"/>
                          </a:solidFill>
                        </a:rPr>
                        <a:t> 0,2</a:t>
                      </a:r>
                      <a:endParaRPr lang="es-PE" sz="3200" dirty="0" smtClean="0"/>
                    </a:p>
                    <a:p>
                      <a:pPr algn="ctr"/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8296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3200" b="0" dirty="0" smtClean="0">
                          <a:solidFill>
                            <a:schemeClr val="tx1"/>
                          </a:solidFill>
                        </a:rPr>
                        <a:t>0,2 a</a:t>
                      </a:r>
                      <a:r>
                        <a:rPr lang="pt-BR" sz="3200" b="0" baseline="0" dirty="0" smtClean="0">
                          <a:solidFill>
                            <a:schemeClr val="tx1"/>
                          </a:solidFill>
                        </a:rPr>
                        <a:t> 0,3</a:t>
                      </a:r>
                      <a:endParaRPr lang="es-PE" sz="3200" dirty="0" smtClean="0"/>
                    </a:p>
                    <a:p>
                      <a:pPr algn="ctr"/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82963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3200" b="0" dirty="0" smtClean="0">
                          <a:solidFill>
                            <a:schemeClr val="tx1"/>
                          </a:solidFill>
                        </a:rPr>
                        <a:t>0,3 a</a:t>
                      </a:r>
                      <a:r>
                        <a:rPr lang="pt-BR" sz="3200" b="0" baseline="0" dirty="0" smtClean="0">
                          <a:solidFill>
                            <a:schemeClr val="tx1"/>
                          </a:solidFill>
                        </a:rPr>
                        <a:t> 0,4</a:t>
                      </a:r>
                      <a:endParaRPr lang="es-PE" sz="3200" dirty="0" smtClean="0"/>
                    </a:p>
                    <a:p>
                      <a:pPr algn="ctr"/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16827">
                <a:tc>
                  <a:txBody>
                    <a:bodyPr/>
                    <a:lstStyle/>
                    <a:p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L</a:t>
                      </a:r>
                      <a:endParaRPr lang="es-PE" sz="3200" dirty="0"/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E</a:t>
                      </a:r>
                      <a:endParaRPr lang="es-PE" sz="3200" dirty="0"/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L</a:t>
                      </a:r>
                      <a:endParaRPr lang="es-PE" sz="3200" dirty="0"/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E</a:t>
                      </a:r>
                      <a:endParaRPr lang="es-PE" sz="3200" dirty="0"/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L</a:t>
                      </a:r>
                      <a:endParaRPr lang="es-PE" sz="3200" dirty="0"/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E</a:t>
                      </a:r>
                      <a:endParaRPr lang="es-PE" sz="3200" dirty="0"/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L</a:t>
                      </a:r>
                      <a:endParaRPr lang="es-PE" sz="3200" dirty="0"/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E</a:t>
                      </a:r>
                      <a:endParaRPr lang="es-PE" sz="3200" dirty="0"/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8111"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Media (MPa)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1,39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4,28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1,56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1,86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4,29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3,83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2,46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3,44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39425"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CV(%)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54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57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55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54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46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49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48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200" dirty="0" smtClean="0"/>
                        <a:t>43</a:t>
                      </a:r>
                      <a:endParaRPr lang="es-PE" sz="32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5" name="CaixaDeTexto 27"/>
          <p:cNvSpPr txBox="1"/>
          <p:nvPr/>
        </p:nvSpPr>
        <p:spPr bwMode="auto">
          <a:xfrm>
            <a:off x="16980268" y="12236147"/>
            <a:ext cx="14119963" cy="131488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algn="just"/>
            <a:r>
              <a:rPr lang="pt-BR" sz="2400" b="1" i="1" dirty="0" smtClean="0">
                <a:solidFill>
                  <a:schemeClr val="tx1"/>
                </a:solidFill>
                <a:latin typeface="+mj-lt"/>
              </a:rPr>
              <a:t>Figura 1: </a:t>
            </a:r>
            <a:r>
              <a:rPr lang="pt-BR" sz="2400" i="1" dirty="0" smtClean="0">
                <a:solidFill>
                  <a:schemeClr val="tx1"/>
                </a:solidFill>
                <a:latin typeface="+mj-lt"/>
              </a:rPr>
              <a:t>Analise do índice de Cone (IC) nas linhas (L) e entrelinhas (E) de </a:t>
            </a:r>
            <a:r>
              <a:rPr lang="pt-BR" sz="2400" i="1" dirty="0">
                <a:solidFill>
                  <a:schemeClr val="tx1"/>
                </a:solidFill>
                <a:latin typeface="+mj-lt"/>
              </a:rPr>
              <a:t>cana </a:t>
            </a:r>
            <a:r>
              <a:rPr lang="pt-BR" sz="2400" i="1" dirty="0" smtClean="0">
                <a:solidFill>
                  <a:schemeClr val="tx1"/>
                </a:solidFill>
                <a:latin typeface="+mj-lt"/>
              </a:rPr>
              <a:t>nas </a:t>
            </a:r>
            <a:r>
              <a:rPr lang="pt-BR" sz="2400" i="1" dirty="0">
                <a:solidFill>
                  <a:schemeClr val="tx1"/>
                </a:solidFill>
                <a:latin typeface="+mj-lt"/>
              </a:rPr>
              <a:t>diferentes profundidades amostradas. Fonte: OLIVEIRA et al., 2008.</a:t>
            </a:r>
            <a:endParaRPr lang="pt-BR" sz="2400" i="1" dirty="0" smtClean="0">
              <a:solidFill>
                <a:schemeClr val="tx1"/>
              </a:solidFill>
              <a:latin typeface="+mj-lt"/>
            </a:endParaRPr>
          </a:p>
          <a:p>
            <a:pPr algn="just"/>
            <a:endParaRPr lang="pt-BR" sz="3200" b="1" dirty="0" smtClean="0">
              <a:solidFill>
                <a:schemeClr val="tx1"/>
              </a:solidFill>
              <a:latin typeface="Book Antiqua" pitchFamily="18" charset="0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4553" y="16978827"/>
            <a:ext cx="4248472" cy="2929981"/>
          </a:xfrm>
          <a:prstGeom prst="rect">
            <a:avLst/>
          </a:prstGeom>
        </p:spPr>
      </p:pic>
      <p:sp>
        <p:nvSpPr>
          <p:cNvPr id="30" name="Rectángulo 29"/>
          <p:cNvSpPr/>
          <p:nvPr/>
        </p:nvSpPr>
        <p:spPr>
          <a:xfrm>
            <a:off x="16997044" y="19965093"/>
            <a:ext cx="141479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b="1" i="1" dirty="0"/>
              <a:t>Figura </a:t>
            </a:r>
            <a:r>
              <a:rPr lang="pt-BR" sz="2000" b="1" i="1" dirty="0" smtClean="0"/>
              <a:t>2: </a:t>
            </a:r>
            <a:r>
              <a:rPr lang="pt-BR" sz="2000" i="1" dirty="0" smtClean="0"/>
              <a:t>Descrição </a:t>
            </a:r>
            <a:r>
              <a:rPr lang="pt-BR" sz="2000" i="1" dirty="0"/>
              <a:t>da figura aqui.</a:t>
            </a:r>
            <a:endParaRPr lang="pt-BR" sz="2000" i="1" dirty="0"/>
          </a:p>
        </p:txBody>
      </p:sp>
      <p:sp>
        <p:nvSpPr>
          <p:cNvPr id="116" name="CaixaDeTexto 104"/>
          <p:cNvSpPr txBox="1"/>
          <p:nvPr/>
        </p:nvSpPr>
        <p:spPr bwMode="auto">
          <a:xfrm>
            <a:off x="17006047" y="20597330"/>
            <a:ext cx="14377379" cy="135643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algn="just"/>
            <a:r>
              <a:rPr lang="pt-BR" sz="3600" b="1" dirty="0" smtClean="0">
                <a:solidFill>
                  <a:schemeClr val="tx1"/>
                </a:solidFill>
                <a:latin typeface="+mj-lt"/>
              </a:rPr>
              <a:t>Conclusões</a:t>
            </a:r>
            <a:endParaRPr lang="pt-BR" sz="3600" b="1" dirty="0">
              <a:solidFill>
                <a:schemeClr val="tx1"/>
              </a:solidFill>
              <a:latin typeface="+mj-lt"/>
            </a:endParaRPr>
          </a:p>
          <a:p>
            <a:pPr algn="just"/>
            <a:endParaRPr lang="pt-BR" sz="3200" dirty="0">
              <a:solidFill>
                <a:schemeClr val="tx1"/>
              </a:solidFill>
            </a:endParaRPr>
          </a:p>
          <a:p>
            <a:pPr algn="just"/>
            <a:r>
              <a:rPr lang="pt-BR" sz="3200" dirty="0">
                <a:solidFill>
                  <a:schemeClr val="tx1"/>
                </a:solidFill>
              </a:rPr>
              <a:t>Devem basear-se, exclusivamente, nos resultados do trabalho. Ressaltar se os objetivos expostos inicialmente foram cumpridos e se a </a:t>
            </a:r>
            <a:r>
              <a:rPr lang="pt-BR" sz="3200" dirty="0" smtClean="0">
                <a:solidFill>
                  <a:schemeClr val="tx1"/>
                </a:solidFill>
              </a:rPr>
              <a:t>hipótese </a:t>
            </a:r>
            <a:r>
              <a:rPr lang="pt-BR" sz="3200" dirty="0">
                <a:solidFill>
                  <a:schemeClr val="tx1"/>
                </a:solidFill>
              </a:rPr>
              <a:t>foi confirmada. Aspectos </a:t>
            </a:r>
            <a:r>
              <a:rPr lang="pt-BR" sz="3200" dirty="0" smtClean="0">
                <a:solidFill>
                  <a:schemeClr val="tx1"/>
                </a:solidFill>
              </a:rPr>
              <a:t>metodol</a:t>
            </a:r>
            <a:r>
              <a:rPr lang="pt-BR" sz="3200" dirty="0">
                <a:solidFill>
                  <a:schemeClr val="tx1"/>
                </a:solidFill>
              </a:rPr>
              <a:t>ó</a:t>
            </a:r>
            <a:r>
              <a:rPr lang="pt-BR" sz="3200" dirty="0" smtClean="0">
                <a:solidFill>
                  <a:schemeClr val="tx1"/>
                </a:solidFill>
              </a:rPr>
              <a:t>gicos tamb</a:t>
            </a:r>
            <a:r>
              <a:rPr lang="pt-BR" sz="3200" dirty="0">
                <a:solidFill>
                  <a:schemeClr val="tx1"/>
                </a:solidFill>
              </a:rPr>
              <a:t>é</a:t>
            </a:r>
            <a:r>
              <a:rPr lang="pt-BR" sz="3200" dirty="0" smtClean="0">
                <a:solidFill>
                  <a:schemeClr val="tx1"/>
                </a:solidFill>
              </a:rPr>
              <a:t>m </a:t>
            </a:r>
            <a:r>
              <a:rPr lang="pt-BR" sz="3200" dirty="0">
                <a:solidFill>
                  <a:schemeClr val="tx1"/>
                </a:solidFill>
              </a:rPr>
              <a:t>devem ser abordados: dificuldades durante a pesquisa, resultados obtidos e qual o significado dos mesmos dentro da </a:t>
            </a:r>
            <a:r>
              <a:rPr lang="pt-BR" sz="3200" dirty="0" smtClean="0">
                <a:solidFill>
                  <a:schemeClr val="tx1"/>
                </a:solidFill>
              </a:rPr>
              <a:t>área </a:t>
            </a:r>
            <a:r>
              <a:rPr lang="pt-BR" sz="3200" dirty="0">
                <a:solidFill>
                  <a:schemeClr val="tx1"/>
                </a:solidFill>
              </a:rPr>
              <a:t>de pesquisa. Quando </a:t>
            </a:r>
            <a:r>
              <a:rPr lang="pt-BR" sz="3200" dirty="0" smtClean="0">
                <a:solidFill>
                  <a:schemeClr val="tx1"/>
                </a:solidFill>
              </a:rPr>
              <a:t>poss</a:t>
            </a:r>
            <a:r>
              <a:rPr lang="pt-BR" sz="3200" dirty="0">
                <a:solidFill>
                  <a:schemeClr val="tx1"/>
                </a:solidFill>
              </a:rPr>
              <a:t>í</a:t>
            </a:r>
            <a:r>
              <a:rPr lang="pt-BR" sz="3200" dirty="0" smtClean="0">
                <a:solidFill>
                  <a:schemeClr val="tx1"/>
                </a:solidFill>
              </a:rPr>
              <a:t>­vel</a:t>
            </a:r>
            <a:r>
              <a:rPr lang="pt-BR" sz="3200" dirty="0">
                <a:solidFill>
                  <a:schemeClr val="tx1"/>
                </a:solidFill>
              </a:rPr>
              <a:t>, inserir outros tipos de estudos que poderiam ser feitos utilizando o mesmo tema e/ou outros aspectos a serem abordados a partir dos resultados apresentados</a:t>
            </a:r>
            <a:r>
              <a:rPr lang="pt-BR" sz="32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endParaRPr lang="pt-BR" sz="3200" dirty="0">
              <a:solidFill>
                <a:schemeClr val="tx1"/>
              </a:solidFill>
            </a:endParaRPr>
          </a:p>
          <a:p>
            <a:pPr algn="just"/>
            <a:r>
              <a:rPr lang="pt-BR" sz="3600" b="1" dirty="0" smtClean="0">
                <a:solidFill>
                  <a:schemeClr val="tx1"/>
                </a:solidFill>
              </a:rPr>
              <a:t>Referencias</a:t>
            </a:r>
          </a:p>
          <a:p>
            <a:pPr algn="just"/>
            <a:endParaRPr lang="pt-BR" sz="3200" dirty="0">
              <a:solidFill>
                <a:schemeClr val="tx1"/>
              </a:solidFill>
            </a:endParaRPr>
          </a:p>
          <a:p>
            <a:pPr algn="just"/>
            <a:r>
              <a:rPr lang="pt-BR" sz="2800" dirty="0" smtClean="0">
                <a:solidFill>
                  <a:schemeClr val="tx1"/>
                </a:solidFill>
              </a:rPr>
              <a:t>[1] </a:t>
            </a:r>
            <a:r>
              <a:rPr lang="pt-BR" sz="2800" dirty="0">
                <a:solidFill>
                  <a:schemeClr val="tx1"/>
                </a:solidFill>
              </a:rPr>
              <a:t>J. L. </a:t>
            </a:r>
            <a:r>
              <a:rPr lang="pt-BR" sz="2800" dirty="0" err="1">
                <a:solidFill>
                  <a:schemeClr val="tx1"/>
                </a:solidFill>
              </a:rPr>
              <a:t>Boldrini</a:t>
            </a:r>
            <a:r>
              <a:rPr lang="pt-BR" sz="2800" dirty="0">
                <a:solidFill>
                  <a:schemeClr val="tx1"/>
                </a:solidFill>
              </a:rPr>
              <a:t>, S. I. R. Costa, V. R. Ribeiro, </a:t>
            </a:r>
            <a:r>
              <a:rPr lang="pt-BR" sz="2800" dirty="0" err="1">
                <a:solidFill>
                  <a:schemeClr val="tx1"/>
                </a:solidFill>
              </a:rPr>
              <a:t>and</a:t>
            </a:r>
            <a:r>
              <a:rPr lang="pt-BR" sz="2800" dirty="0">
                <a:solidFill>
                  <a:schemeClr val="tx1"/>
                </a:solidFill>
              </a:rPr>
              <a:t> H. G. </a:t>
            </a:r>
            <a:r>
              <a:rPr lang="pt-BR" sz="2800" dirty="0" err="1">
                <a:solidFill>
                  <a:schemeClr val="tx1"/>
                </a:solidFill>
              </a:rPr>
              <a:t>Wetzler</a:t>
            </a:r>
            <a:r>
              <a:rPr lang="pt-BR" sz="2800" dirty="0">
                <a:solidFill>
                  <a:schemeClr val="tx1"/>
                </a:solidFill>
              </a:rPr>
              <a:t>. </a:t>
            </a:r>
            <a:r>
              <a:rPr lang="pt-BR" sz="2800" i="1" dirty="0" smtClean="0">
                <a:solidFill>
                  <a:schemeClr val="tx1"/>
                </a:solidFill>
              </a:rPr>
              <a:t>Álgebra </a:t>
            </a:r>
            <a:r>
              <a:rPr lang="pt-BR" sz="2800" i="1" dirty="0">
                <a:solidFill>
                  <a:schemeClr val="tx1"/>
                </a:solidFill>
              </a:rPr>
              <a:t>Linear e </a:t>
            </a:r>
            <a:r>
              <a:rPr lang="pt-BR" sz="2800" i="1" dirty="0" smtClean="0">
                <a:solidFill>
                  <a:schemeClr val="tx1"/>
                </a:solidFill>
              </a:rPr>
              <a:t>Aplicações</a:t>
            </a:r>
            <a:r>
              <a:rPr lang="pt-BR" sz="2800" dirty="0" smtClean="0">
                <a:solidFill>
                  <a:schemeClr val="tx1"/>
                </a:solidFill>
              </a:rPr>
              <a:t>, </a:t>
            </a:r>
            <a:r>
              <a:rPr lang="pt-BR" sz="2800" dirty="0">
                <a:solidFill>
                  <a:schemeClr val="tx1"/>
                </a:solidFill>
              </a:rPr>
              <a:t>3a. </a:t>
            </a:r>
            <a:r>
              <a:rPr lang="pt-BR" sz="2800" dirty="0" smtClean="0">
                <a:solidFill>
                  <a:schemeClr val="tx1"/>
                </a:solidFill>
              </a:rPr>
              <a:t>edição</a:t>
            </a:r>
            <a:r>
              <a:rPr lang="pt-BR" sz="2800" dirty="0">
                <a:solidFill>
                  <a:schemeClr val="tx1"/>
                </a:solidFill>
              </a:rPr>
              <a:t>. </a:t>
            </a:r>
            <a:r>
              <a:rPr lang="pt-BR" sz="2800" dirty="0" err="1">
                <a:solidFill>
                  <a:schemeClr val="tx1"/>
                </a:solidFill>
              </a:rPr>
              <a:t>Harbra</a:t>
            </a:r>
            <a:r>
              <a:rPr lang="pt-BR" sz="2800" dirty="0">
                <a:solidFill>
                  <a:schemeClr val="tx1"/>
                </a:solidFill>
              </a:rPr>
              <a:t>, </a:t>
            </a:r>
            <a:r>
              <a:rPr lang="pt-BR" sz="2800" dirty="0" smtClean="0">
                <a:solidFill>
                  <a:schemeClr val="tx1"/>
                </a:solidFill>
              </a:rPr>
              <a:t>São </a:t>
            </a:r>
            <a:r>
              <a:rPr lang="pt-BR" sz="2800" dirty="0">
                <a:solidFill>
                  <a:schemeClr val="tx1"/>
                </a:solidFill>
              </a:rPr>
              <a:t>Paulo, 1984</a:t>
            </a:r>
            <a:r>
              <a:rPr lang="pt-BR" sz="28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endParaRPr lang="pt-BR" sz="2800" dirty="0">
              <a:solidFill>
                <a:schemeClr val="tx1"/>
              </a:solidFill>
            </a:endParaRPr>
          </a:p>
          <a:p>
            <a:pPr algn="just"/>
            <a:r>
              <a:rPr lang="pt-BR" sz="2800" dirty="0" smtClean="0">
                <a:solidFill>
                  <a:schemeClr val="tx1"/>
                </a:solidFill>
              </a:rPr>
              <a:t>[2] J</a:t>
            </a:r>
            <a:r>
              <a:rPr lang="pt-BR" sz="2800" dirty="0">
                <a:solidFill>
                  <a:schemeClr val="tx1"/>
                </a:solidFill>
              </a:rPr>
              <a:t>. A. </a:t>
            </a:r>
            <a:r>
              <a:rPr lang="pt-BR" sz="2800" dirty="0" err="1">
                <a:solidFill>
                  <a:schemeClr val="tx1"/>
                </a:solidFill>
              </a:rPr>
              <a:t>Cuminato</a:t>
            </a:r>
            <a:r>
              <a:rPr lang="pt-BR" sz="2800" dirty="0">
                <a:solidFill>
                  <a:schemeClr val="tx1"/>
                </a:solidFill>
              </a:rPr>
              <a:t> </a:t>
            </a:r>
            <a:r>
              <a:rPr lang="pt-BR" sz="2800" dirty="0" err="1">
                <a:solidFill>
                  <a:schemeClr val="tx1"/>
                </a:solidFill>
              </a:rPr>
              <a:t>and</a:t>
            </a:r>
            <a:r>
              <a:rPr lang="pt-BR" sz="2800" dirty="0">
                <a:solidFill>
                  <a:schemeClr val="tx1"/>
                </a:solidFill>
              </a:rPr>
              <a:t> V. Ruas. </a:t>
            </a:r>
            <a:r>
              <a:rPr lang="pt-BR" sz="2800" dirty="0" err="1">
                <a:solidFill>
                  <a:schemeClr val="tx1"/>
                </a:solidFill>
              </a:rPr>
              <a:t>Unification</a:t>
            </a:r>
            <a:r>
              <a:rPr lang="pt-BR" sz="2800" dirty="0">
                <a:solidFill>
                  <a:schemeClr val="tx1"/>
                </a:solidFill>
              </a:rPr>
              <a:t> </a:t>
            </a:r>
            <a:r>
              <a:rPr lang="pt-BR" sz="2800" dirty="0" err="1">
                <a:solidFill>
                  <a:schemeClr val="tx1"/>
                </a:solidFill>
              </a:rPr>
              <a:t>of</a:t>
            </a:r>
            <a:r>
              <a:rPr lang="pt-BR" sz="2800" dirty="0">
                <a:solidFill>
                  <a:schemeClr val="tx1"/>
                </a:solidFill>
              </a:rPr>
              <a:t> </a:t>
            </a:r>
            <a:r>
              <a:rPr lang="pt-BR" sz="2800" dirty="0" err="1">
                <a:solidFill>
                  <a:schemeClr val="tx1"/>
                </a:solidFill>
              </a:rPr>
              <a:t>distance</a:t>
            </a:r>
            <a:r>
              <a:rPr lang="pt-BR" sz="2800" dirty="0">
                <a:solidFill>
                  <a:schemeClr val="tx1"/>
                </a:solidFill>
              </a:rPr>
              <a:t> </a:t>
            </a:r>
            <a:r>
              <a:rPr lang="pt-BR" sz="2800" dirty="0" err="1">
                <a:solidFill>
                  <a:schemeClr val="tx1"/>
                </a:solidFill>
              </a:rPr>
              <a:t>inequalities</a:t>
            </a:r>
            <a:r>
              <a:rPr lang="pt-BR" sz="2800" dirty="0">
                <a:solidFill>
                  <a:schemeClr val="tx1"/>
                </a:solidFill>
              </a:rPr>
              <a:t> for linear </a:t>
            </a:r>
            <a:r>
              <a:rPr lang="pt-BR" sz="2800" dirty="0" err="1">
                <a:solidFill>
                  <a:schemeClr val="tx1"/>
                </a:solidFill>
              </a:rPr>
              <a:t>variational</a:t>
            </a:r>
            <a:r>
              <a:rPr lang="pt-BR" sz="2800" dirty="0">
                <a:solidFill>
                  <a:schemeClr val="tx1"/>
                </a:solidFill>
              </a:rPr>
              <a:t> </a:t>
            </a:r>
            <a:r>
              <a:rPr lang="pt-BR" sz="2800" dirty="0" err="1">
                <a:solidFill>
                  <a:schemeClr val="tx1"/>
                </a:solidFill>
              </a:rPr>
              <a:t>problems</a:t>
            </a:r>
            <a:r>
              <a:rPr lang="pt-BR" sz="2800" dirty="0">
                <a:solidFill>
                  <a:schemeClr val="tx1"/>
                </a:solidFill>
              </a:rPr>
              <a:t>, </a:t>
            </a:r>
            <a:r>
              <a:rPr lang="pt-BR" sz="2800" i="1" dirty="0" smtClean="0">
                <a:solidFill>
                  <a:schemeClr val="tx1"/>
                </a:solidFill>
              </a:rPr>
              <a:t>Comp</a:t>
            </a:r>
            <a:r>
              <a:rPr lang="pt-BR" sz="2800" i="1" dirty="0">
                <a:solidFill>
                  <a:schemeClr val="tx1"/>
                </a:solidFill>
              </a:rPr>
              <a:t>. </a:t>
            </a:r>
            <a:r>
              <a:rPr lang="pt-BR" sz="2800" i="1" dirty="0" err="1">
                <a:solidFill>
                  <a:schemeClr val="tx1"/>
                </a:solidFill>
              </a:rPr>
              <a:t>Appl</a:t>
            </a:r>
            <a:r>
              <a:rPr lang="pt-BR" sz="2800" i="1" dirty="0">
                <a:solidFill>
                  <a:schemeClr val="tx1"/>
                </a:solidFill>
              </a:rPr>
              <a:t>. </a:t>
            </a:r>
            <a:r>
              <a:rPr lang="pt-BR" sz="2800" i="1" dirty="0" err="1">
                <a:solidFill>
                  <a:schemeClr val="tx1"/>
                </a:solidFill>
              </a:rPr>
              <a:t>Math</a:t>
            </a:r>
            <a:r>
              <a:rPr lang="pt-BR" sz="2800" i="1" dirty="0" smtClean="0">
                <a:solidFill>
                  <a:schemeClr val="tx1"/>
                </a:solidFill>
              </a:rPr>
              <a:t>.</a:t>
            </a:r>
            <a:r>
              <a:rPr lang="pt-BR" sz="2800" dirty="0" smtClean="0">
                <a:solidFill>
                  <a:schemeClr val="tx1"/>
                </a:solidFill>
              </a:rPr>
              <a:t>, </a:t>
            </a:r>
            <a:r>
              <a:rPr lang="pt-BR" sz="2800" dirty="0">
                <a:solidFill>
                  <a:schemeClr val="tx1"/>
                </a:solidFill>
              </a:rPr>
              <a:t>2014. DOI: 10.1007/s40314-014-0163-6</a:t>
            </a:r>
            <a:r>
              <a:rPr lang="pt-BR" sz="28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endParaRPr lang="pt-BR" sz="2800" dirty="0" smtClean="0">
              <a:solidFill>
                <a:schemeClr val="tx1"/>
              </a:solidFill>
            </a:endParaRPr>
          </a:p>
          <a:p>
            <a:pPr algn="just"/>
            <a:r>
              <a:rPr lang="pt-BR" sz="2800" dirty="0" smtClean="0">
                <a:solidFill>
                  <a:schemeClr val="tx1"/>
                </a:solidFill>
              </a:rPr>
              <a:t>[3] G</a:t>
            </a:r>
            <a:r>
              <a:rPr lang="pt-BR" sz="2800" dirty="0">
                <a:solidFill>
                  <a:schemeClr val="tx1"/>
                </a:solidFill>
              </a:rPr>
              <a:t>. L. Diniz, A </a:t>
            </a:r>
            <a:r>
              <a:rPr lang="pt-BR" sz="2800" dirty="0" smtClean="0">
                <a:solidFill>
                  <a:schemeClr val="tx1"/>
                </a:solidFill>
              </a:rPr>
              <a:t>mudança </a:t>
            </a:r>
            <a:r>
              <a:rPr lang="pt-BR" sz="2800" dirty="0">
                <a:solidFill>
                  <a:schemeClr val="tx1"/>
                </a:solidFill>
              </a:rPr>
              <a:t>no habitat de </a:t>
            </a:r>
            <a:r>
              <a:rPr lang="pt-BR" sz="2800" dirty="0" smtClean="0">
                <a:solidFill>
                  <a:schemeClr val="tx1"/>
                </a:solidFill>
              </a:rPr>
              <a:t>populações </a:t>
            </a:r>
            <a:r>
              <a:rPr lang="pt-BR" sz="2800" dirty="0">
                <a:solidFill>
                  <a:schemeClr val="tx1"/>
                </a:solidFill>
              </a:rPr>
              <a:t>de peixes: de rio a </a:t>
            </a:r>
            <a:r>
              <a:rPr lang="pt-BR" sz="2800" dirty="0" smtClean="0">
                <a:solidFill>
                  <a:schemeClr val="tx1"/>
                </a:solidFill>
              </a:rPr>
              <a:t>represa- o modelo matemático</a:t>
            </a:r>
            <a:r>
              <a:rPr lang="pt-BR" sz="2800" dirty="0">
                <a:solidFill>
                  <a:schemeClr val="tx1"/>
                </a:solidFill>
              </a:rPr>
              <a:t>, </a:t>
            </a:r>
            <a:r>
              <a:rPr lang="pt-BR" sz="2800" dirty="0" smtClean="0">
                <a:solidFill>
                  <a:schemeClr val="tx1"/>
                </a:solidFill>
              </a:rPr>
              <a:t>Dissertação </a:t>
            </a:r>
            <a:r>
              <a:rPr lang="pt-BR" sz="2800" dirty="0">
                <a:solidFill>
                  <a:schemeClr val="tx1"/>
                </a:solidFill>
              </a:rPr>
              <a:t>de Mestrado em </a:t>
            </a:r>
            <a:r>
              <a:rPr lang="pt-BR" sz="2800" dirty="0" smtClean="0">
                <a:solidFill>
                  <a:schemeClr val="tx1"/>
                </a:solidFill>
              </a:rPr>
              <a:t>Matemática </a:t>
            </a:r>
            <a:r>
              <a:rPr lang="pt-BR" sz="2800" dirty="0">
                <a:solidFill>
                  <a:schemeClr val="tx1"/>
                </a:solidFill>
              </a:rPr>
              <a:t>Aplicada, Unicamp, 1994</a:t>
            </a:r>
            <a:r>
              <a:rPr lang="pt-BR" sz="2800" dirty="0" smtClean="0">
                <a:solidFill>
                  <a:schemeClr val="tx1"/>
                </a:solidFill>
              </a:rPr>
              <a:t>.</a:t>
            </a:r>
            <a:endParaRPr lang="pt-BR" sz="2800" dirty="0">
              <a:solidFill>
                <a:schemeClr val="tx1"/>
              </a:solidFill>
            </a:endParaRPr>
          </a:p>
          <a:p>
            <a:pPr algn="just"/>
            <a:endParaRPr lang="pt-BR" sz="2800" dirty="0" smtClean="0">
              <a:solidFill>
                <a:schemeClr val="tx1"/>
              </a:solidFill>
            </a:endParaRPr>
          </a:p>
          <a:p>
            <a:pPr algn="just"/>
            <a:r>
              <a:rPr lang="pt-BR" sz="2800" dirty="0" smtClean="0">
                <a:solidFill>
                  <a:schemeClr val="tx1"/>
                </a:solidFill>
              </a:rPr>
              <a:t>[4] R</a:t>
            </a:r>
            <a:r>
              <a:rPr lang="pt-BR" sz="2800" dirty="0">
                <a:solidFill>
                  <a:schemeClr val="tx1"/>
                </a:solidFill>
              </a:rPr>
              <a:t>. M. </a:t>
            </a:r>
            <a:r>
              <a:rPr lang="pt-BR" sz="2800" dirty="0" err="1">
                <a:solidFill>
                  <a:schemeClr val="tx1"/>
                </a:solidFill>
              </a:rPr>
              <a:t>Jafelice</a:t>
            </a:r>
            <a:r>
              <a:rPr lang="pt-BR" sz="2800" dirty="0">
                <a:solidFill>
                  <a:schemeClr val="tx1"/>
                </a:solidFill>
              </a:rPr>
              <a:t>, L. C. Barros </a:t>
            </a:r>
            <a:r>
              <a:rPr lang="pt-BR" sz="2800" dirty="0" err="1">
                <a:solidFill>
                  <a:schemeClr val="tx1"/>
                </a:solidFill>
              </a:rPr>
              <a:t>and</a:t>
            </a:r>
            <a:r>
              <a:rPr lang="pt-BR" sz="2800" dirty="0">
                <a:solidFill>
                  <a:schemeClr val="tx1"/>
                </a:solidFill>
              </a:rPr>
              <a:t> R. C. </a:t>
            </a:r>
            <a:r>
              <a:rPr lang="pt-BR" sz="2800" dirty="0" err="1">
                <a:solidFill>
                  <a:schemeClr val="tx1"/>
                </a:solidFill>
              </a:rPr>
              <a:t>Bassanezi</a:t>
            </a:r>
            <a:r>
              <a:rPr lang="pt-BR" sz="2800" dirty="0">
                <a:solidFill>
                  <a:schemeClr val="tx1"/>
                </a:solidFill>
              </a:rPr>
              <a:t>. </a:t>
            </a:r>
            <a:r>
              <a:rPr lang="pt-BR" sz="2800" dirty="0" err="1">
                <a:solidFill>
                  <a:schemeClr val="tx1"/>
                </a:solidFill>
              </a:rPr>
              <a:t>Study</a:t>
            </a:r>
            <a:r>
              <a:rPr lang="pt-BR" sz="2800" dirty="0">
                <a:solidFill>
                  <a:schemeClr val="tx1"/>
                </a:solidFill>
              </a:rPr>
              <a:t> </a:t>
            </a:r>
            <a:r>
              <a:rPr lang="pt-BR" sz="2800" dirty="0" err="1">
                <a:solidFill>
                  <a:schemeClr val="tx1"/>
                </a:solidFill>
              </a:rPr>
              <a:t>of</a:t>
            </a:r>
            <a:r>
              <a:rPr lang="pt-BR" sz="2800" dirty="0">
                <a:solidFill>
                  <a:schemeClr val="tx1"/>
                </a:solidFill>
              </a:rPr>
              <a:t> </a:t>
            </a:r>
            <a:r>
              <a:rPr lang="pt-BR" sz="2800" dirty="0" err="1">
                <a:solidFill>
                  <a:schemeClr val="tx1"/>
                </a:solidFill>
              </a:rPr>
              <a:t>the</a:t>
            </a:r>
            <a:r>
              <a:rPr lang="pt-BR" sz="2800" dirty="0">
                <a:solidFill>
                  <a:schemeClr val="tx1"/>
                </a:solidFill>
              </a:rPr>
              <a:t> dynamics </a:t>
            </a:r>
            <a:r>
              <a:rPr lang="pt-BR" sz="2800" dirty="0" err="1">
                <a:solidFill>
                  <a:schemeClr val="tx1"/>
                </a:solidFill>
              </a:rPr>
              <a:t>of</a:t>
            </a:r>
            <a:r>
              <a:rPr lang="pt-BR" sz="2800" dirty="0">
                <a:solidFill>
                  <a:schemeClr val="tx1"/>
                </a:solidFill>
              </a:rPr>
              <a:t> HIV </a:t>
            </a:r>
            <a:r>
              <a:rPr lang="pt-BR" sz="2800" dirty="0" err="1">
                <a:solidFill>
                  <a:schemeClr val="tx1"/>
                </a:solidFill>
              </a:rPr>
              <a:t>under</a:t>
            </a:r>
            <a:r>
              <a:rPr lang="pt-BR" sz="2800" dirty="0">
                <a:solidFill>
                  <a:schemeClr val="tx1"/>
                </a:solidFill>
              </a:rPr>
              <a:t> </a:t>
            </a:r>
            <a:r>
              <a:rPr lang="pt-BR" sz="2800" dirty="0" err="1">
                <a:solidFill>
                  <a:schemeClr val="tx1"/>
                </a:solidFill>
              </a:rPr>
              <a:t>treatment</a:t>
            </a:r>
            <a:r>
              <a:rPr lang="pt-BR" sz="2800" dirty="0">
                <a:solidFill>
                  <a:schemeClr val="tx1"/>
                </a:solidFill>
              </a:rPr>
              <a:t> </a:t>
            </a:r>
            <a:r>
              <a:rPr lang="pt-BR" sz="2800" dirty="0" err="1">
                <a:solidFill>
                  <a:schemeClr val="tx1"/>
                </a:solidFill>
              </a:rPr>
              <a:t>considering</a:t>
            </a:r>
            <a:r>
              <a:rPr lang="pt-BR" sz="2800" dirty="0">
                <a:solidFill>
                  <a:schemeClr val="tx1"/>
                </a:solidFill>
              </a:rPr>
              <a:t> </a:t>
            </a:r>
            <a:r>
              <a:rPr lang="pt-BR" sz="2800" dirty="0" err="1">
                <a:solidFill>
                  <a:schemeClr val="tx1"/>
                </a:solidFill>
              </a:rPr>
              <a:t>fuzzy</a:t>
            </a:r>
            <a:r>
              <a:rPr lang="pt-BR" sz="2800" dirty="0">
                <a:solidFill>
                  <a:schemeClr val="tx1"/>
                </a:solidFill>
              </a:rPr>
              <a:t> </a:t>
            </a:r>
            <a:r>
              <a:rPr lang="pt-BR" sz="2800" dirty="0" err="1">
                <a:solidFill>
                  <a:schemeClr val="tx1"/>
                </a:solidFill>
              </a:rPr>
              <a:t>delay</a:t>
            </a:r>
            <a:r>
              <a:rPr lang="pt-BR" sz="2800" dirty="0">
                <a:solidFill>
                  <a:schemeClr val="tx1"/>
                </a:solidFill>
              </a:rPr>
              <a:t>, </a:t>
            </a:r>
            <a:r>
              <a:rPr lang="pt-BR" sz="2800" i="1" dirty="0" smtClean="0">
                <a:solidFill>
                  <a:schemeClr val="tx1"/>
                </a:solidFill>
              </a:rPr>
              <a:t> Comp</a:t>
            </a:r>
            <a:r>
              <a:rPr lang="pt-BR" sz="2800" i="1" dirty="0">
                <a:solidFill>
                  <a:schemeClr val="tx1"/>
                </a:solidFill>
              </a:rPr>
              <a:t>. </a:t>
            </a:r>
            <a:r>
              <a:rPr lang="pt-BR" sz="2800" i="1" dirty="0" err="1">
                <a:solidFill>
                  <a:schemeClr val="tx1"/>
                </a:solidFill>
              </a:rPr>
              <a:t>Appl</a:t>
            </a:r>
            <a:r>
              <a:rPr lang="pt-BR" sz="2800" i="1" dirty="0">
                <a:solidFill>
                  <a:schemeClr val="tx1"/>
                </a:solidFill>
              </a:rPr>
              <a:t>. </a:t>
            </a:r>
            <a:r>
              <a:rPr lang="pt-BR" sz="2800" i="1" dirty="0" err="1">
                <a:solidFill>
                  <a:schemeClr val="tx1"/>
                </a:solidFill>
              </a:rPr>
              <a:t>Math</a:t>
            </a:r>
            <a:r>
              <a:rPr lang="pt-BR" sz="2800" i="1" dirty="0" smtClean="0">
                <a:solidFill>
                  <a:schemeClr val="tx1"/>
                </a:solidFill>
              </a:rPr>
              <a:t>.</a:t>
            </a:r>
            <a:r>
              <a:rPr lang="pt-BR" sz="2800" dirty="0" smtClean="0">
                <a:solidFill>
                  <a:schemeClr val="tx1"/>
                </a:solidFill>
              </a:rPr>
              <a:t>, </a:t>
            </a:r>
            <a:r>
              <a:rPr lang="pt-BR" sz="2800" dirty="0">
                <a:solidFill>
                  <a:schemeClr val="tx1"/>
                </a:solidFill>
              </a:rPr>
              <a:t>33:45--61, 2014</a:t>
            </a:r>
            <a:r>
              <a:rPr lang="pt-BR" sz="2800" dirty="0" smtClean="0">
                <a:solidFill>
                  <a:schemeClr val="tx1"/>
                </a:solidFill>
              </a:rPr>
              <a:t>.</a:t>
            </a:r>
            <a:endParaRPr lang="pt-BR" sz="2800" dirty="0">
              <a:solidFill>
                <a:schemeClr val="tx1"/>
              </a:solidFill>
            </a:endParaRPr>
          </a:p>
          <a:p>
            <a:pPr algn="just"/>
            <a:endParaRPr lang="pt-BR" sz="2800" dirty="0" smtClean="0">
              <a:solidFill>
                <a:schemeClr val="tx1"/>
              </a:solidFill>
            </a:endParaRPr>
          </a:p>
          <a:p>
            <a:pPr algn="just"/>
            <a:r>
              <a:rPr lang="pt-BR" sz="2800" dirty="0" smtClean="0">
                <a:solidFill>
                  <a:schemeClr val="tx1"/>
                </a:solidFill>
              </a:rPr>
              <a:t>[5] Uma </a:t>
            </a:r>
            <a:r>
              <a:rPr lang="pt-BR" sz="2800" dirty="0">
                <a:solidFill>
                  <a:schemeClr val="tx1"/>
                </a:solidFill>
              </a:rPr>
              <a:t>classe de problemas de controle ó</a:t>
            </a:r>
            <a:r>
              <a:rPr lang="pt-BR" sz="2800" dirty="0" smtClean="0">
                <a:solidFill>
                  <a:schemeClr val="tx1"/>
                </a:solidFill>
              </a:rPr>
              <a:t>timo </a:t>
            </a:r>
            <a:r>
              <a:rPr lang="pt-BR" sz="2800" dirty="0">
                <a:solidFill>
                  <a:schemeClr val="tx1"/>
                </a:solidFill>
              </a:rPr>
              <a:t>em escalas temporais, </a:t>
            </a:r>
            <a:r>
              <a:rPr lang="pt-BR" sz="2800" i="1" dirty="0" err="1" smtClean="0">
                <a:solidFill>
                  <a:schemeClr val="tx1"/>
                </a:solidFill>
              </a:rPr>
              <a:t>Proceeding</a:t>
            </a:r>
            <a:r>
              <a:rPr lang="pt-BR" sz="2800" i="1" dirty="0" smtClean="0">
                <a:solidFill>
                  <a:schemeClr val="tx1"/>
                </a:solidFill>
              </a:rPr>
              <a:t> </a:t>
            </a:r>
            <a:r>
              <a:rPr lang="pt-BR" sz="2800" i="1" dirty="0">
                <a:solidFill>
                  <a:schemeClr val="tx1"/>
                </a:solidFill>
              </a:rPr>
              <a:t>Series </a:t>
            </a:r>
            <a:r>
              <a:rPr lang="pt-BR" sz="2800" i="1" dirty="0" err="1">
                <a:solidFill>
                  <a:schemeClr val="tx1"/>
                </a:solidFill>
              </a:rPr>
              <a:t>of</a:t>
            </a:r>
            <a:r>
              <a:rPr lang="pt-BR" sz="2800" i="1" dirty="0">
                <a:solidFill>
                  <a:schemeClr val="tx1"/>
                </a:solidFill>
              </a:rPr>
              <a:t> </a:t>
            </a:r>
            <a:r>
              <a:rPr lang="pt-BR" sz="2800" i="1" dirty="0" err="1">
                <a:solidFill>
                  <a:schemeClr val="tx1"/>
                </a:solidFill>
              </a:rPr>
              <a:t>the</a:t>
            </a:r>
            <a:r>
              <a:rPr lang="pt-BR" sz="2800" i="1" dirty="0">
                <a:solidFill>
                  <a:schemeClr val="tx1"/>
                </a:solidFill>
              </a:rPr>
              <a:t> </a:t>
            </a:r>
            <a:r>
              <a:rPr lang="pt-BR" sz="2800" i="1" dirty="0" err="1">
                <a:solidFill>
                  <a:schemeClr val="tx1"/>
                </a:solidFill>
              </a:rPr>
              <a:t>Brazilian</a:t>
            </a:r>
            <a:r>
              <a:rPr lang="pt-BR" sz="2800" i="1" dirty="0">
                <a:solidFill>
                  <a:schemeClr val="tx1"/>
                </a:solidFill>
              </a:rPr>
              <a:t> </a:t>
            </a:r>
            <a:r>
              <a:rPr lang="pt-BR" sz="2800" i="1" dirty="0" err="1">
                <a:solidFill>
                  <a:schemeClr val="tx1"/>
                </a:solidFill>
              </a:rPr>
              <a:t>Society</a:t>
            </a:r>
            <a:r>
              <a:rPr lang="pt-BR" sz="2800" i="1" dirty="0">
                <a:solidFill>
                  <a:schemeClr val="tx1"/>
                </a:solidFill>
              </a:rPr>
              <a:t> </a:t>
            </a:r>
            <a:r>
              <a:rPr lang="pt-BR" sz="2800" i="1" dirty="0" err="1">
                <a:solidFill>
                  <a:schemeClr val="tx1"/>
                </a:solidFill>
              </a:rPr>
              <a:t>of</a:t>
            </a:r>
            <a:r>
              <a:rPr lang="pt-BR" sz="2800" i="1" dirty="0">
                <a:solidFill>
                  <a:schemeClr val="tx1"/>
                </a:solidFill>
              </a:rPr>
              <a:t> </a:t>
            </a:r>
            <a:r>
              <a:rPr lang="pt-BR" sz="2800" i="1" dirty="0" err="1">
                <a:solidFill>
                  <a:schemeClr val="tx1"/>
                </a:solidFill>
              </a:rPr>
              <a:t>Computational</a:t>
            </a:r>
            <a:r>
              <a:rPr lang="pt-BR" sz="2800" i="1" dirty="0">
                <a:solidFill>
                  <a:schemeClr val="tx1"/>
                </a:solidFill>
              </a:rPr>
              <a:t> </a:t>
            </a:r>
            <a:r>
              <a:rPr lang="pt-BR" sz="2800" i="1" dirty="0" err="1">
                <a:solidFill>
                  <a:schemeClr val="tx1"/>
                </a:solidFill>
              </a:rPr>
              <a:t>and</a:t>
            </a:r>
            <a:r>
              <a:rPr lang="pt-BR" sz="2800" i="1" dirty="0">
                <a:solidFill>
                  <a:schemeClr val="tx1"/>
                </a:solidFill>
              </a:rPr>
              <a:t> </a:t>
            </a:r>
            <a:r>
              <a:rPr lang="pt-BR" sz="2800" i="1" dirty="0" err="1">
                <a:solidFill>
                  <a:schemeClr val="tx1"/>
                </a:solidFill>
              </a:rPr>
              <a:t>Applied</a:t>
            </a:r>
            <a:r>
              <a:rPr lang="pt-BR" sz="2800" i="1" dirty="0">
                <a:solidFill>
                  <a:schemeClr val="tx1"/>
                </a:solidFill>
              </a:rPr>
              <a:t> </a:t>
            </a:r>
            <a:r>
              <a:rPr lang="pt-BR" sz="2800" i="1" dirty="0" err="1" smtClean="0">
                <a:solidFill>
                  <a:schemeClr val="tx1"/>
                </a:solidFill>
              </a:rPr>
              <a:t>Mathematics</a:t>
            </a:r>
            <a:r>
              <a:rPr lang="pt-BR" sz="2800" dirty="0" smtClean="0">
                <a:solidFill>
                  <a:schemeClr val="tx1"/>
                </a:solidFill>
              </a:rPr>
              <a:t>, </a:t>
            </a:r>
            <a:r>
              <a:rPr lang="pt-BR" sz="2800" dirty="0">
                <a:solidFill>
                  <a:schemeClr val="tx1"/>
                </a:solidFill>
              </a:rPr>
              <a:t>volume 1, 2013. DOI: 10.5540/03.2013.001.01.0177</a:t>
            </a:r>
            <a:r>
              <a:rPr lang="pt-BR" sz="2800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endParaRPr lang="pt-BR" sz="3200" dirty="0">
              <a:solidFill>
                <a:schemeClr val="tx1"/>
              </a:solidFill>
            </a:endParaRPr>
          </a:p>
          <a:p>
            <a:pPr algn="just"/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117" name="CaixaDeTexto 27"/>
          <p:cNvSpPr txBox="1"/>
          <p:nvPr/>
        </p:nvSpPr>
        <p:spPr bwMode="auto">
          <a:xfrm>
            <a:off x="16839456" y="33416453"/>
            <a:ext cx="15039249" cy="22997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82964" tIns="41482" rIns="82964" bIns="41482">
            <a:spAutoFit/>
          </a:bodyPr>
          <a:lstStyle/>
          <a:p>
            <a:pPr algn="just"/>
            <a:r>
              <a:rPr lang="pt-BR" sz="4000" b="1" dirty="0" smtClean="0">
                <a:solidFill>
                  <a:schemeClr val="tx1"/>
                </a:solidFill>
              </a:rPr>
              <a:t>Agradecimentos (opcional)</a:t>
            </a:r>
            <a:endParaRPr lang="pt-BR" sz="4000" b="1" dirty="0">
              <a:solidFill>
                <a:schemeClr val="tx1"/>
              </a:solidFill>
            </a:endParaRPr>
          </a:p>
          <a:p>
            <a:pPr algn="just"/>
            <a:endParaRPr lang="pt-BR" sz="3600" dirty="0">
              <a:solidFill>
                <a:schemeClr val="tx1"/>
              </a:solidFill>
            </a:endParaRPr>
          </a:p>
          <a:p>
            <a:pPr algn="just"/>
            <a:r>
              <a:rPr lang="pt-BR" sz="3200" dirty="0">
                <a:solidFill>
                  <a:schemeClr val="tx1"/>
                </a:solidFill>
              </a:rPr>
              <a:t>Inserir, após as conclusões, de maneira sucinta os agradecimentos. Se o projeto for</a:t>
            </a:r>
          </a:p>
          <a:p>
            <a:pPr algn="just"/>
            <a:r>
              <a:rPr lang="pt-BR" sz="3200" dirty="0">
                <a:solidFill>
                  <a:schemeClr val="tx1"/>
                </a:solidFill>
              </a:rPr>
              <a:t>financiado por alguma agência de fomento, citar a fonte</a:t>
            </a:r>
            <a:r>
              <a:rPr lang="pt-BR" sz="3600" dirty="0">
                <a:solidFill>
                  <a:schemeClr val="tx1"/>
                </a:solidFill>
              </a:rPr>
              <a:t>.</a:t>
            </a:r>
            <a:endParaRPr lang="pt-BR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rutura padrão">
  <a:themeElements>
    <a:clrScheme name="Estrutura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trutura padrã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gradFill rotWithShape="1">
          <a:gsLst>
            <a:gs pos="0">
              <a:srgbClr val="003399"/>
            </a:gs>
            <a:gs pos="100000">
              <a:schemeClr val="bg1"/>
            </a:gs>
          </a:gsLst>
          <a:lin ang="5400000" scaled="1"/>
        </a:gradFill>
        <a:ln w="9525">
          <a:noFill/>
          <a:miter lim="800000"/>
          <a:headEnd/>
          <a:tailEnd/>
        </a:ln>
      </a:spPr>
      <a:bodyPr lIns="82964" tIns="41482" rIns="82964" bIns="41482">
        <a:spAutoFit/>
      </a:bodyPr>
      <a:lstStyle>
        <a:defPPr algn="ctr">
          <a:spcBef>
            <a:spcPct val="50000"/>
          </a:spcBef>
          <a:defRPr sz="4400" b="1" dirty="0" err="1">
            <a:latin typeface="Book Antiqua" pitchFamily="18" charset="0"/>
          </a:defRPr>
        </a:defPPr>
      </a:lstStyle>
    </a:txDef>
  </a:objectDefaults>
  <a:extraClrSchemeLst>
    <a:extraClrScheme>
      <a:clrScheme name="Estrutura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utura padrã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11185</TotalTime>
  <Words>979</Words>
  <Application>Microsoft Office PowerPoint</Application>
  <PresentationFormat>Personalizado</PresentationFormat>
  <Paragraphs>92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9" baseType="lpstr">
      <vt:lpstr>Arial</vt:lpstr>
      <vt:lpstr>Book Antiqua</vt:lpstr>
      <vt:lpstr>Calibri</vt:lpstr>
      <vt:lpstr>Cambria Math</vt:lpstr>
      <vt:lpstr>Times New Roman</vt:lpstr>
      <vt:lpstr>Estrutura padrão</vt:lpstr>
      <vt:lpstr>Imagem de bitmap</vt:lpstr>
      <vt:lpstr>Equation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Painel SBQ 2000</dc:title>
  <dc:creator>.Pancada</dc:creator>
  <cp:lastModifiedBy>Full name</cp:lastModifiedBy>
  <cp:revision>634</cp:revision>
  <cp:lastPrinted>2000-05-14T13:30:21Z</cp:lastPrinted>
  <dcterms:created xsi:type="dcterms:W3CDTF">2000-04-26T13:37:08Z</dcterms:created>
  <dcterms:modified xsi:type="dcterms:W3CDTF">2019-07-25T00:54:13Z</dcterms:modified>
</cp:coreProperties>
</file>