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32404050" cy="396049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1620000" y="9267480"/>
            <a:ext cx="2916288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1620000" y="21265200"/>
            <a:ext cx="2916288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1620000" y="926748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16563240" y="926748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1620000" y="2126520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16563240" y="2126520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1620000" y="9267480"/>
            <a:ext cx="939024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11480040" y="9267480"/>
            <a:ext cx="939024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21340440" y="9267480"/>
            <a:ext cx="939024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1620000" y="21265200"/>
            <a:ext cx="939024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11480040" y="21265200"/>
            <a:ext cx="939024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21340440" y="21265200"/>
            <a:ext cx="939024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1620000" y="9267480"/>
            <a:ext cx="29162880" cy="22970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1620000" y="9267480"/>
            <a:ext cx="29162880" cy="22970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1620000" y="9267480"/>
            <a:ext cx="14231160" cy="22970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16563240" y="9267480"/>
            <a:ext cx="14231160" cy="22970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620000" y="1580040"/>
            <a:ext cx="29162880" cy="30657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1620000" y="926748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16563240" y="9267480"/>
            <a:ext cx="14231160" cy="22970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1620000" y="2126520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620000" y="9267480"/>
            <a:ext cx="14231160" cy="22970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16563240" y="926748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16563240" y="2126520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620000" y="1580040"/>
            <a:ext cx="29162880" cy="6613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1620000" y="926748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16563240" y="9267480"/>
            <a:ext cx="1423116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1620000" y="21265200"/>
            <a:ext cx="29162880" cy="10956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9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 descr=""/>
          <p:cNvPicPr/>
          <p:nvPr/>
        </p:nvPicPr>
        <p:blipFill>
          <a:blip r:embed="rId2"/>
          <a:stretch/>
        </p:blipFill>
        <p:spPr>
          <a:xfrm>
            <a:off x="50760" y="18872280"/>
            <a:ext cx="1587600" cy="1562040"/>
          </a:xfrm>
          <a:prstGeom prst="rect">
            <a:avLst/>
          </a:prstGeom>
          <a:ln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/>
          </p:nvPr>
        </p:nvSpPr>
        <p:spPr>
          <a:xfrm>
            <a:off x="2430360" y="36084600"/>
            <a:ext cx="6749640" cy="2639880"/>
          </a:xfrm>
          <a:prstGeom prst="rect">
            <a:avLst/>
          </a:prstGeom>
        </p:spPr>
        <p:txBody>
          <a:bodyPr lIns="82800" rIns="82800" tIns="41400" bIns="4140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/>
          </p:nvPr>
        </p:nvSpPr>
        <p:spPr>
          <a:xfrm>
            <a:off x="11071080" y="36084600"/>
            <a:ext cx="10261080" cy="2639880"/>
          </a:xfrm>
          <a:prstGeom prst="rect">
            <a:avLst/>
          </a:prstGeom>
        </p:spPr>
        <p:txBody>
          <a:bodyPr lIns="82800" rIns="82800" tIns="41400" bIns="41400">
            <a:noAutofit/>
          </a:bodyPr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/>
          </p:nvPr>
        </p:nvSpPr>
        <p:spPr>
          <a:xfrm>
            <a:off x="23223600" y="36084600"/>
            <a:ext cx="6749640" cy="2639880"/>
          </a:xfrm>
          <a:prstGeom prst="rect">
            <a:avLst/>
          </a:prstGeom>
        </p:spPr>
        <p:txBody>
          <a:bodyPr lIns="82800" rIns="82800" tIns="41400" bIns="41400">
            <a:noAutofit/>
          </a:bodyPr>
          <a:p>
            <a:pPr algn="r">
              <a:lnSpc>
                <a:spcPct val="100000"/>
              </a:lnSpc>
            </a:pPr>
            <a:fld id="{201749AB-106D-4EF3-A5E8-10BB325C2F3D}" type="slidenum">
              <a:rPr b="0" lang="pt-BR" sz="13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300" spc="-1" strike="noStrike">
              <a:latin typeface="Times New Roman"/>
            </a:endParaRPr>
          </a:p>
        </p:txBody>
      </p:sp>
      <p:pic>
        <p:nvPicPr>
          <p:cNvPr id="4" name="" descr=""/>
          <p:cNvPicPr/>
          <p:nvPr/>
        </p:nvPicPr>
        <p:blipFill>
          <a:blip r:embed="rId3"/>
          <a:stretch/>
        </p:blipFill>
        <p:spPr>
          <a:xfrm>
            <a:off x="50760" y="18872280"/>
            <a:ext cx="1587600" cy="1562040"/>
          </a:xfrm>
          <a:prstGeom prst="rect">
            <a:avLst/>
          </a:prstGeom>
          <a:ln>
            <a:noFill/>
          </a:ln>
        </p:spPr>
      </p:pic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wmf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3399120" y="7594560"/>
            <a:ext cx="25605360" cy="3516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82800" rIns="82800" tIns="41400" bIns="41400">
            <a:spAutoFit/>
          </a:bodyPr>
          <a:p>
            <a:pPr algn="ctr">
              <a:lnSpc>
                <a:spcPct val="100000"/>
              </a:lnSpc>
              <a:spcBef>
                <a:spcPts val="2200"/>
              </a:spcBef>
            </a:pPr>
            <a:r>
              <a:rPr b="1" lang="pt-BR" sz="4400" spc="-1" strike="noStrike">
                <a:solidFill>
                  <a:srgbClr val="000000"/>
                </a:solidFill>
                <a:latin typeface="Book Antiqua"/>
              </a:rPr>
              <a:t>TÍTULO (EM MAIÚSCULO)</a:t>
            </a: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200"/>
              </a:spcBef>
            </a:pPr>
            <a:r>
              <a:rPr b="1" lang="pt-BR" sz="4400" spc="-1" strike="noStrike">
                <a:solidFill>
                  <a:srgbClr val="000000"/>
                </a:solidFill>
                <a:latin typeface="Book Antiqua"/>
              </a:rPr>
              <a:t>NOME COMPLETO DO AUTOR  (A), AUTOR , </a:t>
            </a: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200"/>
              </a:spcBef>
            </a:pPr>
            <a:r>
              <a:rPr b="1" lang="pt-BR" sz="4400" spc="-1" strike="noStrike">
                <a:solidFill>
                  <a:srgbClr val="000000"/>
                </a:solidFill>
                <a:latin typeface="Book Antiqua"/>
              </a:rPr>
              <a:t>Nome da Universidade, UF, Brasil</a:t>
            </a:r>
            <a:endParaRPr b="0" lang="en-US" sz="4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2001"/>
              </a:spcBef>
            </a:pPr>
            <a:r>
              <a:rPr b="1" i="1" lang="pt-BR" sz="4000" spc="-1" strike="noStrike">
                <a:solidFill>
                  <a:srgbClr val="000000"/>
                </a:solidFill>
                <a:latin typeface="Book Antiqua"/>
              </a:rPr>
              <a:t> 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42" name="CustomShape 2"/>
          <p:cNvSpPr/>
          <p:nvPr/>
        </p:nvSpPr>
        <p:spPr>
          <a:xfrm>
            <a:off x="691200" y="14964840"/>
            <a:ext cx="15039000" cy="99720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latin typeface="Times New Roman"/>
              </a:rPr>
              <a:t>Palavras-Chave: 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máximo de cinco, separadas por ponto e virgula (;) procurando não repetir palavras do título, escritas em letras minúsculas, organizadas em ordem alfabética crescente.</a:t>
            </a:r>
            <a:r>
              <a:rPr b="1" lang="pt-BR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0" y="1813320"/>
            <a:ext cx="184320" cy="430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4"/>
          <p:cNvSpPr/>
          <p:nvPr/>
        </p:nvSpPr>
        <p:spPr>
          <a:xfrm>
            <a:off x="0" y="3661200"/>
            <a:ext cx="184320" cy="430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5"/>
          <p:cNvSpPr/>
          <p:nvPr/>
        </p:nvSpPr>
        <p:spPr>
          <a:xfrm>
            <a:off x="0" y="1584720"/>
            <a:ext cx="184320" cy="430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6"/>
          <p:cNvSpPr/>
          <p:nvPr/>
        </p:nvSpPr>
        <p:spPr>
          <a:xfrm>
            <a:off x="0" y="1584720"/>
            <a:ext cx="184320" cy="430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ustomShape 7"/>
          <p:cNvSpPr/>
          <p:nvPr/>
        </p:nvSpPr>
        <p:spPr>
          <a:xfrm>
            <a:off x="0" y="1584720"/>
            <a:ext cx="184320" cy="430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8"/>
          <p:cNvSpPr/>
          <p:nvPr/>
        </p:nvSpPr>
        <p:spPr>
          <a:xfrm>
            <a:off x="0" y="1584720"/>
            <a:ext cx="184320" cy="430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ustomShape 9"/>
          <p:cNvSpPr/>
          <p:nvPr/>
        </p:nvSpPr>
        <p:spPr>
          <a:xfrm>
            <a:off x="0" y="1584720"/>
            <a:ext cx="184320" cy="430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10"/>
          <p:cNvSpPr/>
          <p:nvPr/>
        </p:nvSpPr>
        <p:spPr>
          <a:xfrm>
            <a:off x="14882760" y="21825000"/>
            <a:ext cx="47160" cy="104400"/>
          </a:xfrm>
          <a:prstGeom prst="ellipse">
            <a:avLst/>
          </a:prstGeom>
          <a:ln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</p:sp>
      <p:sp>
        <p:nvSpPr>
          <p:cNvPr id="51" name="CustomShape 11"/>
          <p:cNvSpPr/>
          <p:nvPr/>
        </p:nvSpPr>
        <p:spPr>
          <a:xfrm>
            <a:off x="16444800" y="20444040"/>
            <a:ext cx="47160" cy="104400"/>
          </a:xfrm>
          <a:prstGeom prst="ellipse">
            <a:avLst/>
          </a:prstGeom>
          <a:ln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</p:sp>
      <p:sp>
        <p:nvSpPr>
          <p:cNvPr id="52" name="CustomShape 12"/>
          <p:cNvSpPr/>
          <p:nvPr/>
        </p:nvSpPr>
        <p:spPr>
          <a:xfrm>
            <a:off x="16944840" y="16751880"/>
            <a:ext cx="14827680" cy="355644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Book Antiqua"/>
              </a:rPr>
              <a:t> </a:t>
            </a:r>
            <a:r>
              <a:rPr b="1" lang="pt-BR" sz="3600" spc="-1" strike="noStrike">
                <a:solidFill>
                  <a:srgbClr val="000000"/>
                </a:solidFill>
                <a:latin typeface="Times New Roman"/>
              </a:rPr>
              <a:t>Resultados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Apresentar os resultados de maneira organizada e lógica, fornecendo ao leitor as informações mais representativas. É comum o uso de figuras e tabelas para ilustrar os dados apresentados de maneira a facilitar a compreensão dos resultados obtidos. As legendas devem ser autoexplicativas, localizadas abaixo da tabela, como no exemplo a seguir.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3" name="Line 13"/>
          <p:cNvSpPr/>
          <p:nvPr/>
        </p:nvSpPr>
        <p:spPr>
          <a:xfrm flipH="1">
            <a:off x="16201800" y="11858400"/>
            <a:ext cx="40680" cy="27090000"/>
          </a:xfrm>
          <a:prstGeom prst="line">
            <a:avLst/>
          </a:prstGeom>
          <a:ln w="6336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CustomShape 14"/>
          <p:cNvSpPr/>
          <p:nvPr/>
        </p:nvSpPr>
        <p:spPr>
          <a:xfrm>
            <a:off x="691200" y="11842920"/>
            <a:ext cx="15039000" cy="300780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latin typeface="Times New Roman"/>
              </a:rPr>
              <a:t>Resumo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O RESUMO deve ser claro, sucinto e explicar o(s) objetivo(s) pretendido(s), procurando justificar sua importância, os principais procedimentos adotados, os resultados mais expressivos e conclusões. Se recomenda que o RESUMO não contenha fórmulas, citações e/ou referências bibliográficas.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5" name="CustomShape 15"/>
          <p:cNvSpPr/>
          <p:nvPr/>
        </p:nvSpPr>
        <p:spPr>
          <a:xfrm>
            <a:off x="699120" y="16913160"/>
            <a:ext cx="15039000" cy="355644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</a:rPr>
              <a:t>Introdução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A introdução tem como objetivo posicionar o leitor dentro do tema que está sendo desenvolvido. Deve conter a delimitação do universo da pesquisa, problema, objetivos, justificativa, hipóteses, metodologia de trabalho e sua relevância. Evitar o uso de palavras e ideias repetidas. Seja objetivo e preciso em suas considerações, evitando que a introdução do trabalho fique longa e cansativa. 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6" name="CustomShape 16"/>
          <p:cNvSpPr/>
          <p:nvPr/>
        </p:nvSpPr>
        <p:spPr>
          <a:xfrm>
            <a:off x="676800" y="20962440"/>
            <a:ext cx="15039000" cy="258156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</a:rPr>
              <a:t>Objetivos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O objetivo geral deve resumir e apresentar a ideia central de um trabalho, descrevendo também sua finalidade. Os objetivos especí­ficos irão dar uma maior delimitação ao tema, além de detalhar os processos necessários para a realizacão do trabalho.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57" name="CustomShape 17"/>
          <p:cNvSpPr/>
          <p:nvPr/>
        </p:nvSpPr>
        <p:spPr>
          <a:xfrm>
            <a:off x="837720" y="23829840"/>
            <a:ext cx="14546880" cy="904140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</a:rPr>
              <a:t>Fundamentação Teórica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Apresenta as referências nas quais se baseia a pesquisa</a:t>
            </a:r>
            <a:endParaRPr b="0" lang="en-US" sz="3200" spc="-1" strike="noStrike">
              <a:latin typeface="Arial"/>
            </a:endParaRPr>
          </a:p>
          <a:p>
            <a:pPr marL="828720" algn="just">
              <a:lnSpc>
                <a:spcPct val="100000"/>
              </a:lnSpc>
              <a:tabLst>
                <a:tab algn="l" pos="0"/>
              </a:tabLst>
            </a:pPr>
            <a:endParaRPr b="0" lang="en-US" sz="3200" spc="-1" strike="noStrike">
              <a:latin typeface="Arial"/>
            </a:endParaRPr>
          </a:p>
          <a:p>
            <a:pPr marL="571680" indent="-57132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livros, artigos em revistas/periódicos, teses de doutorado, dissertações de mestrado.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O referencial teórico tem também outras funções: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permite que o autor tenha maior clareza,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facilita a formulação de hipóteses e de suposições, 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sinaliza para o método mais adequado à solução do problema, 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permite identificar qual o procedimento mais pertinente para a coleta e o tratamento dos dados, bem como o conteúdo do procedimento escolhido,</a:t>
            </a:r>
            <a:endParaRPr b="0" lang="en-US" sz="2800" spc="-1" strike="noStrike">
              <a:latin typeface="Arial"/>
            </a:endParaRPr>
          </a:p>
          <a:p>
            <a:pPr marL="457200" indent="-4568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uma revisão da literatura serve para verificar o que já foi pesquisado do assunto.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  <a:tabLst>
                <a:tab algn="l" pos="0"/>
              </a:tabLst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58" name="CustomShape 18"/>
          <p:cNvSpPr/>
          <p:nvPr/>
        </p:nvSpPr>
        <p:spPr>
          <a:xfrm>
            <a:off x="1015560" y="29804400"/>
            <a:ext cx="14249880" cy="940572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</a:rPr>
              <a:t>Desenvolvimento e Metodologia ou Materiais e Métodos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Descrever adequadamente o desenvolvimento e a metodologia utilizada para desenvolver o trabalho. Deve ser pertinente ao tema, procurando alcançar os objetivos já apresentados.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Caso use equações, numerar descrevendo os parâmetros.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Figuras, tabelas e gráficos devem ser apresentados com tamanho, qualidade e detalhes suficientes para a interpretação e composição gráfica final. Citar a fonte da ilustração, tabela e gráfico e, caso seja do próprio autor, citar como “Fonte: Elaborada pelo autor”. As legendas e fontes das figuras, tabelas e gráficos devem ser escritos em fonte Times New Roman, tamanho 10 e o texto deve estar centralizado, em negrito e seguir o padrão de numeração sucessivo arábico. Centralizar as Figuras, Tabelas e Gráficos. Gráficos e figuras: devem apresentar-se sem bordas; a legenda deve ser posicionada logo abaixo da figura ou gráfico. Usar imagens coloridas se for necessário destacar alguma informação da Figura ou Gráfico. Tabelas: evitar tabelas extensas e dados supérfluos; adequar seus tamanhos ao espaço útil do papel e colocar, na medida do possí­vel, apenas linhas contí­nuas horizontais. As legendas devem ser autoexplicativas, localizadas abaixo da tabela, como no exemplo a seguir. 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graphicFrame>
        <p:nvGraphicFramePr>
          <p:cNvPr id="59" name="Table 19"/>
          <p:cNvGraphicFramePr/>
          <p:nvPr/>
        </p:nvGraphicFramePr>
        <p:xfrm>
          <a:off x="17059680" y="12083400"/>
          <a:ext cx="13975560" cy="2560320"/>
        </p:xfrm>
        <a:graphic>
          <a:graphicData uri="http://schemas.openxmlformats.org/drawingml/2006/table">
            <a:tbl>
              <a:tblPr/>
              <a:tblGrid>
                <a:gridCol w="3750480"/>
                <a:gridCol w="1494720"/>
                <a:gridCol w="1080720"/>
                <a:gridCol w="1187640"/>
                <a:gridCol w="1140120"/>
                <a:gridCol w="1163880"/>
                <a:gridCol w="1330200"/>
                <a:gridCol w="1247040"/>
                <a:gridCol w="1580760"/>
              </a:tblGrid>
              <a:tr h="106668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Profundidade(m)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 a 0,1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 a 0,2</a:t>
                      </a:r>
                      <a:endParaRPr b="0" lang="en-US" sz="3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0,2 a 0,3</a:t>
                      </a:r>
                      <a:endParaRPr b="0" lang="en-US" sz="3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gridSpan="2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0,3 a 0,4</a:t>
                      </a:r>
                      <a:endParaRPr b="0" lang="en-US" sz="3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579240">
                <a:tc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E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solidFill>
                        <a:srgbClr val="000000"/>
                      </a:solidFill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792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Media (MPa)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1,39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4,28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1,56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1,86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4,29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3,83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2,46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3,44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792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CV(%)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49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pt-BR" sz="3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</a:t>
                      </a:r>
                      <a:endParaRPr b="0" lang="en-US" sz="3200" spc="-1" strike="noStrike">
                        <a:latin typeface="Arial"/>
                      </a:endParaRPr>
                    </a:p>
                  </a:txBody>
                  <a:tcPr marL="91440" marR="91440">
                    <a:lnL w="38160">
                      <a:noFill/>
                    </a:lnL>
                    <a:lnR w="38160">
                      <a:noFill/>
                    </a:lnR>
                    <a:lnT w="38160">
                      <a:noFill/>
                    </a:lnT>
                    <a:lnB w="3816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0" name="CustomShape 20"/>
          <p:cNvSpPr/>
          <p:nvPr/>
        </p:nvSpPr>
        <p:spPr>
          <a:xfrm>
            <a:off x="16980120" y="15468480"/>
            <a:ext cx="14119560" cy="130212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1" i="1" lang="pt-BR" sz="2400" spc="-1" strike="noStrike">
                <a:solidFill>
                  <a:srgbClr val="000000"/>
                </a:solidFill>
                <a:latin typeface="Times New Roman"/>
              </a:rPr>
              <a:t>Figura 1: </a:t>
            </a:r>
            <a:r>
              <a:rPr b="0" i="1" lang="pt-BR" sz="2400" spc="-1" strike="noStrike">
                <a:solidFill>
                  <a:srgbClr val="000000"/>
                </a:solidFill>
                <a:latin typeface="Times New Roman"/>
              </a:rPr>
              <a:t>Analise do índice de Cone (IC) nas linhas (L) e entrelinhas (E) de cana nas diferentes profundidades amostradas. Fonte: OLIVEIRA et al., 2008.</a:t>
            </a:r>
            <a:endParaRPr b="0" lang="en-US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</p:txBody>
      </p:sp>
      <p:pic>
        <p:nvPicPr>
          <p:cNvPr id="61" name="Imagen 28" descr=""/>
          <p:cNvPicPr/>
          <p:nvPr/>
        </p:nvPicPr>
        <p:blipFill>
          <a:blip r:embed="rId1"/>
          <a:stretch/>
        </p:blipFill>
        <p:spPr>
          <a:xfrm>
            <a:off x="20954520" y="20211120"/>
            <a:ext cx="4248000" cy="2929680"/>
          </a:xfrm>
          <a:prstGeom prst="rect">
            <a:avLst/>
          </a:prstGeom>
          <a:ln>
            <a:noFill/>
          </a:ln>
        </p:spPr>
      </p:pic>
      <p:sp>
        <p:nvSpPr>
          <p:cNvPr id="62" name="CustomShape 21"/>
          <p:cNvSpPr/>
          <p:nvPr/>
        </p:nvSpPr>
        <p:spPr>
          <a:xfrm>
            <a:off x="16997040" y="23197320"/>
            <a:ext cx="1414764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1" i="1" lang="pt-BR" sz="2000" spc="-1" strike="noStrike">
                <a:solidFill>
                  <a:srgbClr val="000000"/>
                </a:solidFill>
                <a:latin typeface="Arial"/>
              </a:rPr>
              <a:t>Figura 2: </a:t>
            </a:r>
            <a:r>
              <a:rPr b="0" i="1" lang="pt-BR" sz="2000" spc="-1" strike="noStrike">
                <a:solidFill>
                  <a:srgbClr val="000000"/>
                </a:solidFill>
                <a:latin typeface="Arial"/>
              </a:rPr>
              <a:t>Descrição da figura aqui.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63" name="CustomShape 22"/>
          <p:cNvSpPr/>
          <p:nvPr/>
        </p:nvSpPr>
        <p:spPr>
          <a:xfrm>
            <a:off x="17006040" y="23829840"/>
            <a:ext cx="14376960" cy="1342872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</a:rPr>
              <a:t>Conclusões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Devem basear-se, exclusivamente, nos resultados do trabalho. Ressaltar se os objetivos expostos inicialmente foram cumpridos e se a hipótese foi confirmada. Aspectos metodológicos também devem ser abordados: dificuldades durante a pesquisa, resultados obtidos e qual o significado dos mesmos dentro da área de pesquisa. Quando possí­vel, inserir outros tipos de estudos que poderiam ser feitos utilizando o mesmo tema e/ou outros aspectos a serem abordados a partir dos resultados apresentados.</a:t>
            </a: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Times New Roman"/>
              </a:rPr>
              <a:t>Referencias</a:t>
            </a: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36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[1] J. L. Boldrini, S. I. R. Costa, V. R. Ribeiro, and H. G. Wetzler. </a:t>
            </a:r>
            <a:r>
              <a:rPr b="0" i="1" lang="pt-BR" sz="2800" spc="-1" strike="noStrike">
                <a:solidFill>
                  <a:srgbClr val="000000"/>
                </a:solidFill>
                <a:latin typeface="Times New Roman"/>
              </a:rPr>
              <a:t>Álgebra Linear e Aplicações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, 3a. edição. Harbra, São Paulo, 1984.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[2] J. A. Cuminato and V. Ruas. Unification of distance inequalities for linear variational problems, </a:t>
            </a:r>
            <a:r>
              <a:rPr b="0" i="1" lang="pt-BR" sz="2800" spc="-1" strike="noStrike">
                <a:solidFill>
                  <a:srgbClr val="000000"/>
                </a:solidFill>
                <a:latin typeface="Times New Roman"/>
              </a:rPr>
              <a:t>Comp. Appl. Math.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, 2014. DOI: 10.1007/s40314-014-0163-6.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[3] G. L. Diniz, A mudança no habitat de populações de peixes: de rio a represa- o modelo matemático, Dissertação de Mestrado em Matemática Aplicada, Unicamp, 1994.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[4] R. M. Jafelice, L. C. Barros and R. C. Bassanezi. Study of the dynamics of HIV under treatment considering fuzzy delay, </a:t>
            </a:r>
            <a:r>
              <a:rPr b="0" i="1" lang="pt-BR" sz="2800" spc="-1" strike="noStrike">
                <a:solidFill>
                  <a:srgbClr val="000000"/>
                </a:solidFill>
                <a:latin typeface="Times New Roman"/>
              </a:rPr>
              <a:t> Comp. Appl. Math.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, 33:45--61, 2014.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[5] Uma classe de problemas de controle ótimo em escalas temporais, </a:t>
            </a:r>
            <a:r>
              <a:rPr b="0" i="1" lang="pt-BR" sz="2800" spc="-1" strike="noStrike">
                <a:solidFill>
                  <a:srgbClr val="000000"/>
                </a:solidFill>
                <a:latin typeface="Times New Roman"/>
              </a:rPr>
              <a:t>Proceeding Series of the Brazilian Society of Computational and Applied Mathematics</a:t>
            </a:r>
            <a:r>
              <a:rPr b="0" lang="pt-BR" sz="2800" spc="-1" strike="noStrike">
                <a:solidFill>
                  <a:srgbClr val="000000"/>
                </a:solidFill>
                <a:latin typeface="Times New Roman"/>
              </a:rPr>
              <a:t>, volume 1, 2013. DOI: 10.5540/03.2013.001.01.0177.</a:t>
            </a: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64" name="CustomShape 23"/>
          <p:cNvSpPr/>
          <p:nvPr/>
        </p:nvSpPr>
        <p:spPr>
          <a:xfrm>
            <a:off x="16839360" y="36648720"/>
            <a:ext cx="15039000" cy="2277360"/>
          </a:xfrm>
          <a:prstGeom prst="rect">
            <a:avLst/>
          </a:prstGeom>
          <a:ln>
            <a:rou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/>
        </p:style>
        <p:txBody>
          <a:bodyPr lIns="82800" rIns="82800" tIns="41400" bIns="41400">
            <a:spAutoFit/>
          </a:bodyPr>
          <a:p>
            <a:pPr algn="just">
              <a:lnSpc>
                <a:spcPct val="100000"/>
              </a:lnSpc>
            </a:pPr>
            <a:r>
              <a:rPr b="1" lang="pt-BR" sz="4000" spc="-1" strike="noStrike">
                <a:solidFill>
                  <a:srgbClr val="000000"/>
                </a:solidFill>
                <a:latin typeface="Times New Roman"/>
              </a:rPr>
              <a:t>Agradecimentos (opcional)</a:t>
            </a:r>
            <a:endParaRPr b="0" lang="en-US" sz="4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en-US" sz="40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Times New Roman"/>
              </a:rPr>
              <a:t>Inserir, após as conclusões, de maneira sucinta os agradecimentos. Se o projeto for financiado por alguma agência de fomento, citar a fonte</a:t>
            </a:r>
            <a:r>
              <a:rPr b="0" lang="pt-BR" sz="3600" spc="-1" strike="noStrike">
                <a:solidFill>
                  <a:srgbClr val="000000"/>
                </a:solidFill>
                <a:latin typeface="Times New Roman"/>
              </a:rPr>
              <a:t>.</a:t>
            </a:r>
            <a:endParaRPr b="0" lang="en-US" sz="3600" spc="-1" strike="noStrike">
              <a:latin typeface="Arial"/>
            </a:endParaRPr>
          </a:p>
        </p:txBody>
      </p:sp>
      <p:pic>
        <p:nvPicPr>
          <p:cNvPr id="65" name="Imagem 4" descr=""/>
          <p:cNvPicPr/>
          <p:nvPr/>
        </p:nvPicPr>
        <p:blipFill>
          <a:blip r:embed="rId2"/>
          <a:stretch/>
        </p:blipFill>
        <p:spPr>
          <a:xfrm>
            <a:off x="837720" y="1795320"/>
            <a:ext cx="12742920" cy="3708000"/>
          </a:xfrm>
          <a:prstGeom prst="rect">
            <a:avLst/>
          </a:prstGeom>
          <a:ln>
            <a:noFill/>
          </a:ln>
        </p:spPr>
      </p:pic>
      <p:pic>
        <p:nvPicPr>
          <p:cNvPr id="66" name="" descr=""/>
          <p:cNvPicPr/>
          <p:nvPr/>
        </p:nvPicPr>
        <p:blipFill>
          <a:blip r:embed="rId3"/>
          <a:stretch/>
        </p:blipFill>
        <p:spPr>
          <a:xfrm>
            <a:off x="4788000" y="3708360"/>
            <a:ext cx="114480" cy="177840"/>
          </a:xfrm>
          <a:prstGeom prst="rect">
            <a:avLst/>
          </a:prstGeom>
          <a:ln>
            <a:noFill/>
          </a:ln>
        </p:spPr>
      </p:pic>
      <p:pic>
        <p:nvPicPr>
          <p:cNvPr id="67" name="" descr=""/>
          <p:cNvPicPr/>
          <p:nvPr/>
        </p:nvPicPr>
        <p:blipFill>
          <a:blip r:embed="rId4"/>
          <a:stretch/>
        </p:blipFill>
        <p:spPr>
          <a:xfrm>
            <a:off x="25032960" y="1126080"/>
            <a:ext cx="6056640" cy="83836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11210</TotalTime>
  <Application>LibreOffice/6.4.7.2$Linux_X86_64 LibreOffice_project/40$Build-2</Application>
  <Words>1032</Words>
  <Paragraphs>90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2000-04-26T13:37:08Z</dcterms:created>
  <dc:creator>.Pancada</dc:creator>
  <dc:description/>
  <dc:language>en-US</dc:language>
  <cp:lastModifiedBy/>
  <cp:lastPrinted>2000-05-14T13:30:21Z</cp:lastPrinted>
  <dcterms:modified xsi:type="dcterms:W3CDTF">2023-06-26T16:41:29Z</dcterms:modified>
  <cp:revision>641</cp:revision>
  <dc:subject/>
  <dc:title>Painel SBQ 2000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Personalizar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