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7" r:id="rId2"/>
  </p:sldIdLst>
  <p:sldSz cx="32404050" cy="36004500"/>
  <p:notesSz cx="6858000" cy="9637713"/>
  <p:defaultTextStyle>
    <a:defPPr>
      <a:defRPr lang="pt-BR"/>
    </a:defPPr>
    <a:lvl1pPr algn="l" rtl="0" eaLnBrk="0" fontAlgn="base" hangingPunct="0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charset="0"/>
        <a:ea typeface="+mn-ea"/>
        <a:cs typeface="+mn-cs"/>
      </a:defRPr>
    </a:lvl1pPr>
    <a:lvl2pPr marL="414338" indent="42863" algn="l" rtl="0" eaLnBrk="0" fontAlgn="base" hangingPunct="0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charset="0"/>
        <a:ea typeface="+mn-ea"/>
        <a:cs typeface="+mn-cs"/>
      </a:defRPr>
    </a:lvl2pPr>
    <a:lvl3pPr marL="828675" indent="85725" algn="l" rtl="0" eaLnBrk="0" fontAlgn="base" hangingPunct="0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charset="0"/>
        <a:ea typeface="+mn-ea"/>
        <a:cs typeface="+mn-cs"/>
      </a:defRPr>
    </a:lvl3pPr>
    <a:lvl4pPr marL="1243013" indent="128588" algn="l" rtl="0" eaLnBrk="0" fontAlgn="base" hangingPunct="0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charset="0"/>
        <a:ea typeface="+mn-ea"/>
        <a:cs typeface="+mn-cs"/>
      </a:defRPr>
    </a:lvl4pPr>
    <a:lvl5pPr marL="1658938" indent="169863" algn="l" rtl="0" eaLnBrk="0" fontAlgn="base" hangingPunct="0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2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2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2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2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376">
          <p15:clr>
            <a:srgbClr val="A4A3A4"/>
          </p15:clr>
        </p15:guide>
        <p15:guide id="2" pos="1017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C0C0C0"/>
    <a:srgbClr val="003300"/>
    <a:srgbClr val="003366"/>
    <a:srgbClr val="008000"/>
    <a:srgbClr val="00CC00"/>
    <a:srgbClr val="808080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9645" autoAdjust="0"/>
  </p:normalViewPr>
  <p:slideViewPr>
    <p:cSldViewPr>
      <p:cViewPr>
        <p:scale>
          <a:sx n="100" d="100"/>
          <a:sy n="100" d="100"/>
        </p:scale>
        <p:origin x="-12600" y="-552"/>
      </p:cViewPr>
      <p:guideLst>
        <p:guide orient="horz" pos="11376"/>
        <p:guide pos="101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Aluno\AppData\Roaming\Microsoft\Excel\graf%20(version%202).xlsb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Pasta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2690482174002701"/>
          <c:y val="2.7773268808739201E-2"/>
          <c:w val="0.59494353069147299"/>
          <c:h val="0.86073621660322397"/>
        </c:manualLayout>
      </c:layout>
      <c:scatterChart>
        <c:scatterStyle val="lineMarker"/>
        <c:varyColors val="0"/>
        <c:ser>
          <c:idx val="0"/>
          <c:order val="0"/>
          <c:tx>
            <c:v>Mulheres contribuintes</c:v>
          </c:tx>
          <c:spPr>
            <a:ln w="19050">
              <a:solidFill>
                <a:srgbClr val="FF0000">
                  <a:alpha val="99000"/>
                </a:srgbClr>
              </a:solidFill>
            </a:ln>
          </c:spPr>
          <c:marker>
            <c:symbol val="none"/>
          </c:marker>
          <c:xVal>
            <c:numRef>
              <c:f>Plan1!$A$1:$A$11</c:f>
              <c:numCache>
                <c:formatCode>General</c:formatCode>
                <c:ptCount val="11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</c:numCache>
            </c:numRef>
          </c:xVal>
          <c:yVal>
            <c:numRef>
              <c:f>Plan1!$B$1:$B$11</c:f>
              <c:numCache>
                <c:formatCode>General</c:formatCode>
                <c:ptCount val="11"/>
                <c:pt idx="0">
                  <c:v>5013175.20763335</c:v>
                </c:pt>
                <c:pt idx="1">
                  <c:v>5269024.6572052399</c:v>
                </c:pt>
                <c:pt idx="2">
                  <c:v>5552393.3241588799</c:v>
                </c:pt>
                <c:pt idx="3">
                  <c:v>5867973.5201744596</c:v>
                </c:pt>
                <c:pt idx="4">
                  <c:v>6221588.6269956399</c:v>
                </c:pt>
                <c:pt idx="5">
                  <c:v>6620555.7528183097</c:v>
                </c:pt>
                <c:pt idx="6">
                  <c:v>7074197.48438536</c:v>
                </c:pt>
                <c:pt idx="7">
                  <c:v>7594579.5077450201</c:v>
                </c:pt>
                <c:pt idx="8">
                  <c:v>8197599.6376688899</c:v>
                </c:pt>
                <c:pt idx="9">
                  <c:v>8904640.4180496</c:v>
                </c:pt>
                <c:pt idx="10">
                  <c:v>9745157.6651788391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0205-4B9D-8586-7EC6C0ED9EC7}"/>
            </c:ext>
          </c:extLst>
        </c:ser>
        <c:ser>
          <c:idx val="1"/>
          <c:order val="1"/>
          <c:tx>
            <c:v>Mulheres Aposentadas</c:v>
          </c:tx>
          <c:spPr>
            <a:ln w="19050">
              <a:solidFill>
                <a:srgbClr val="4F81BD">
                  <a:alpha val="99000"/>
                </a:srgbClr>
              </a:solidFill>
            </a:ln>
          </c:spPr>
          <c:marker>
            <c:symbol val="none"/>
          </c:marker>
          <c:xVal>
            <c:numRef>
              <c:f>Plan1!$A$1:$A$11</c:f>
              <c:numCache>
                <c:formatCode>General</c:formatCode>
                <c:ptCount val="11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</c:numCache>
            </c:numRef>
          </c:xVal>
          <c:yVal>
            <c:numRef>
              <c:f>Plan1!$C$1:$C$11</c:f>
              <c:numCache>
                <c:formatCode>General</c:formatCode>
                <c:ptCount val="11"/>
                <c:pt idx="0">
                  <c:v>4572295.8636363596</c:v>
                </c:pt>
                <c:pt idx="1">
                  <c:v>5016978.03636372</c:v>
                </c:pt>
                <c:pt idx="2">
                  <c:v>5461660.20909095</c:v>
                </c:pt>
                <c:pt idx="3">
                  <c:v>5906342.3818181697</c:v>
                </c:pt>
                <c:pt idx="4">
                  <c:v>6351024.5545455199</c:v>
                </c:pt>
                <c:pt idx="5">
                  <c:v>6795706.7272727499</c:v>
                </c:pt>
                <c:pt idx="6">
                  <c:v>7240388.8999999799</c:v>
                </c:pt>
                <c:pt idx="7">
                  <c:v>7685071.0727273198</c:v>
                </c:pt>
                <c:pt idx="8">
                  <c:v>8129753.2454545498</c:v>
                </c:pt>
                <c:pt idx="9">
                  <c:v>8574435.4181818999</c:v>
                </c:pt>
                <c:pt idx="10">
                  <c:v>9019117.5909091197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0205-4B9D-8586-7EC6C0ED9EC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30374424"/>
        <c:axId val="2092254424"/>
      </c:scatterChart>
      <c:valAx>
        <c:axId val="2130374424"/>
        <c:scaling>
          <c:orientation val="minMax"/>
          <c:max val="2014"/>
          <c:min val="2004"/>
        </c:scaling>
        <c:delete val="0"/>
        <c:axPos val="b"/>
        <c:title>
          <c:tx>
            <c:rich>
              <a:bodyPr/>
              <a:lstStyle/>
              <a:p>
                <a:pPr>
                  <a:defRPr sz="2000"/>
                </a:pPr>
                <a:r>
                  <a:rPr lang="pt-BR" sz="2000"/>
                  <a:t>Anos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2000"/>
            </a:pPr>
            <a:endParaRPr lang="pt-BR"/>
          </a:p>
        </c:txPr>
        <c:crossAx val="2092254424"/>
        <c:crosses val="autoZero"/>
        <c:crossBetween val="midCat"/>
        <c:majorUnit val="1"/>
      </c:valAx>
      <c:valAx>
        <c:axId val="2092254424"/>
        <c:scaling>
          <c:orientation val="minMax"/>
          <c:max val="9800000"/>
          <c:min val="440000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2800" b="1"/>
                </a:pPr>
                <a:r>
                  <a:rPr lang="en-US" sz="2800" b="1"/>
                  <a:t>Número de Mulheres</a:t>
                </a:r>
              </a:p>
            </c:rich>
          </c:tx>
          <c:overlay val="0"/>
        </c:title>
        <c:numFmt formatCode="0.0E+00" sourceLinked="0"/>
        <c:majorTickMark val="out"/>
        <c:minorTickMark val="none"/>
        <c:tickLblPos val="nextTo"/>
        <c:spPr>
          <a:ln w="6350"/>
        </c:spPr>
        <c:txPr>
          <a:bodyPr/>
          <a:lstStyle/>
          <a:p>
            <a:pPr>
              <a:defRPr sz="2000"/>
            </a:pPr>
            <a:endParaRPr lang="pt-BR"/>
          </a:p>
        </c:txPr>
        <c:crossAx val="2130374424"/>
        <c:crosses val="autoZero"/>
        <c:crossBetween val="midCat"/>
        <c:majorUnit val="500000"/>
      </c:valAx>
    </c:plotArea>
    <c:legend>
      <c:legendPos val="r"/>
      <c:layout>
        <c:manualLayout>
          <c:xMode val="edge"/>
          <c:yMode val="edge"/>
          <c:x val="0.74355218196177197"/>
          <c:y val="0.44798897540924199"/>
          <c:w val="0.24352404084790299"/>
          <c:h val="0.27996552470055303"/>
        </c:manualLayout>
      </c:layout>
      <c:overlay val="0"/>
      <c:txPr>
        <a:bodyPr/>
        <a:lstStyle/>
        <a:p>
          <a:pPr>
            <a:defRPr sz="2800"/>
          </a:pPr>
          <a:endParaRPr lang="pt-BR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7036002323138399"/>
          <c:y val="5.0359825919725397E-2"/>
          <c:w val="0.65049389272917302"/>
          <c:h val="0.74288943948756703"/>
        </c:manualLayout>
      </c:layout>
      <c:scatterChart>
        <c:scatterStyle val="lineMarker"/>
        <c:varyColors val="0"/>
        <c:ser>
          <c:idx val="0"/>
          <c:order val="0"/>
          <c:tx>
            <c:v>Contribuintes</c:v>
          </c:tx>
          <c:spPr>
            <a:ln w="28575">
              <a:noFill/>
            </a:ln>
          </c:spPr>
          <c:marker>
            <c:spPr>
              <a:solidFill>
                <a:srgbClr val="FF0000"/>
              </a:solidFill>
              <a:ln>
                <a:noFill/>
              </a:ln>
            </c:spPr>
          </c:marker>
          <c:xVal>
            <c:numRef>
              <c:f>Plan1!$A$2:$A$12</c:f>
              <c:numCache>
                <c:formatCode>General</c:formatCode>
                <c:ptCount val="11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</c:numCache>
            </c:numRef>
          </c:xVal>
          <c:yVal>
            <c:numRef>
              <c:f>Plan1!$B$2:$B$12</c:f>
              <c:numCache>
                <c:formatCode>General</c:formatCode>
                <c:ptCount val="11"/>
                <c:pt idx="0">
                  <c:v>5026765</c:v>
                </c:pt>
                <c:pt idx="1">
                  <c:v>5293016</c:v>
                </c:pt>
                <c:pt idx="2">
                  <c:v>5417249</c:v>
                </c:pt>
                <c:pt idx="3">
                  <c:v>5811495</c:v>
                </c:pt>
                <c:pt idx="4">
                  <c:v>6244999</c:v>
                </c:pt>
                <c:pt idx="5">
                  <c:v>6606080</c:v>
                </c:pt>
                <c:pt idx="6">
                  <c:v>7195986</c:v>
                </c:pt>
                <c:pt idx="7">
                  <c:v>7857668</c:v>
                </c:pt>
                <c:pt idx="8">
                  <c:v>8537945</c:v>
                </c:pt>
                <c:pt idx="9">
                  <c:v>8898395</c:v>
                </c:pt>
                <c:pt idx="10">
                  <c:v>9113951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BDCF-4FA0-8F16-16BDAB300B89}"/>
            </c:ext>
          </c:extLst>
        </c:ser>
        <c:ser>
          <c:idx val="1"/>
          <c:order val="1"/>
          <c:tx>
            <c:v>Aposentadas</c:v>
          </c:tx>
          <c:spPr>
            <a:ln w="28575">
              <a:noFill/>
            </a:ln>
          </c:spPr>
          <c:marker>
            <c:spPr>
              <a:solidFill>
                <a:schemeClr val="accent6"/>
              </a:solidFill>
            </c:spPr>
          </c:marker>
          <c:xVal>
            <c:numRef>
              <c:f>Plan1!$A$2:$A$12</c:f>
              <c:numCache>
                <c:formatCode>General</c:formatCode>
                <c:ptCount val="11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</c:numCache>
            </c:numRef>
          </c:xVal>
          <c:yVal>
            <c:numRef>
              <c:f>Plan1!$C$2:$C$12</c:f>
              <c:numCache>
                <c:formatCode>General</c:formatCode>
                <c:ptCount val="11"/>
                <c:pt idx="0">
                  <c:v>4492078</c:v>
                </c:pt>
                <c:pt idx="1">
                  <c:v>4765050</c:v>
                </c:pt>
                <c:pt idx="2">
                  <c:v>5028116</c:v>
                </c:pt>
                <c:pt idx="3">
                  <c:v>6211179</c:v>
                </c:pt>
                <c:pt idx="4">
                  <c:v>6760423</c:v>
                </c:pt>
                <c:pt idx="5">
                  <c:v>7105331</c:v>
                </c:pt>
                <c:pt idx="6">
                  <c:v>7419146</c:v>
                </c:pt>
                <c:pt idx="7">
                  <c:v>7655216</c:v>
                </c:pt>
                <c:pt idx="8">
                  <c:v>8080204</c:v>
                </c:pt>
                <c:pt idx="9">
                  <c:v>8447587</c:v>
                </c:pt>
                <c:pt idx="10">
                  <c:v>8788444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BDCF-4FA0-8F16-16BDAB300B8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99328744"/>
        <c:axId val="2099335896"/>
      </c:scatterChart>
      <c:valAx>
        <c:axId val="2099328744"/>
        <c:scaling>
          <c:orientation val="minMax"/>
          <c:max val="2015"/>
          <c:min val="2003"/>
        </c:scaling>
        <c:delete val="0"/>
        <c:axPos val="b"/>
        <c:title>
          <c:tx>
            <c:rich>
              <a:bodyPr/>
              <a:lstStyle/>
              <a:p>
                <a:pPr>
                  <a:defRPr sz="2000"/>
                </a:pPr>
                <a:r>
                  <a:rPr lang="pt-BR" sz="2000"/>
                  <a:t>Anos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pt-BR"/>
          </a:p>
        </c:txPr>
        <c:crossAx val="2099335896"/>
        <c:crosses val="autoZero"/>
        <c:crossBetween val="midCat"/>
      </c:valAx>
      <c:valAx>
        <c:axId val="2099335896"/>
        <c:scaling>
          <c:orientation val="minMax"/>
          <c:min val="400000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2000"/>
                </a:pPr>
                <a:r>
                  <a:rPr lang="pt-BR" sz="2000"/>
                  <a:t>População de mulheres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pt-BR"/>
          </a:p>
        </c:txPr>
        <c:crossAx val="2099328744"/>
        <c:crosses val="autoZero"/>
        <c:crossBetween val="midCat"/>
      </c:valAx>
    </c:plotArea>
    <c:legend>
      <c:legendPos val="r"/>
      <c:overlay val="0"/>
      <c:txPr>
        <a:bodyPr/>
        <a:lstStyle/>
        <a:p>
          <a:pPr>
            <a:defRPr sz="1800"/>
          </a:pPr>
          <a:endParaRPr lang="pt-BR"/>
        </a:p>
      </c:txPr>
    </c:legend>
    <c:plotVisOnly val="1"/>
    <c:dispBlanksAs val="gap"/>
    <c:showDLblsOverMax val="0"/>
  </c:chart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13" Type="http://schemas.openxmlformats.org/officeDocument/2006/relationships/image" Target="../media/image14.wmf"/><Relationship Id="rId3" Type="http://schemas.openxmlformats.org/officeDocument/2006/relationships/image" Target="../media/image4.wmf"/><Relationship Id="rId7" Type="http://schemas.openxmlformats.org/officeDocument/2006/relationships/image" Target="../media/image8.wmf"/><Relationship Id="rId12" Type="http://schemas.openxmlformats.org/officeDocument/2006/relationships/image" Target="../media/image13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6" Type="http://schemas.openxmlformats.org/officeDocument/2006/relationships/image" Target="../media/image7.wmf"/><Relationship Id="rId11" Type="http://schemas.openxmlformats.org/officeDocument/2006/relationships/image" Target="../media/image12.wmf"/><Relationship Id="rId5" Type="http://schemas.openxmlformats.org/officeDocument/2006/relationships/image" Target="../media/image6.wmf"/><Relationship Id="rId15" Type="http://schemas.openxmlformats.org/officeDocument/2006/relationships/image" Target="../media/image16.wmf"/><Relationship Id="rId10" Type="http://schemas.openxmlformats.org/officeDocument/2006/relationships/image" Target="../media/image11.wmf"/><Relationship Id="rId4" Type="http://schemas.openxmlformats.org/officeDocument/2006/relationships/image" Target="../media/image5.wmf"/><Relationship Id="rId9" Type="http://schemas.openxmlformats.org/officeDocument/2006/relationships/image" Target="../media/image10.wmf"/><Relationship Id="rId14" Type="http://schemas.openxmlformats.org/officeDocument/2006/relationships/image" Target="../media/image15.w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0.12871</cdr:x>
      <cdr:y>0.32876</cdr:y>
    </cdr:from>
    <cdr:to>
      <cdr:x>0.57213</cdr:x>
      <cdr:y>0.32878</cdr:y>
    </cdr:to>
    <cdr:cxnSp macro="">
      <cdr:nvCxnSpPr>
        <cdr:cNvPr id="15" name="Conector reto 14">
          <a:extLst xmlns:a="http://schemas.openxmlformats.org/drawingml/2006/main">
            <a:ext uri="{FF2B5EF4-FFF2-40B4-BE49-F238E27FC236}">
              <a16:creationId xmlns:a16="http://schemas.microsoft.com/office/drawing/2014/main" id="{B2136305-9B75-484E-9934-EB93E5EF6A17}"/>
            </a:ext>
          </a:extLst>
        </cdr:cNvPr>
        <cdr:cNvCxnSpPr/>
      </cdr:nvCxnSpPr>
      <cdr:spPr bwMode="auto">
        <a:xfrm xmlns:a="http://schemas.openxmlformats.org/drawingml/2006/main" flipV="1">
          <a:off x="1734771" y="2975402"/>
          <a:ext cx="5976664" cy="172"/>
        </a:xfrm>
        <a:prstGeom xmlns:a="http://schemas.openxmlformats.org/drawingml/2006/main" prst="line">
          <a:avLst/>
        </a:prstGeom>
        <a:solidFill xmlns:a="http://schemas.openxmlformats.org/drawingml/2006/main">
          <a:schemeClr val="accent1"/>
        </a:solidFill>
        <a:ln xmlns:a="http://schemas.openxmlformats.org/drawingml/2006/main" w="9525" cap="flat" cmpd="sng" algn="ctr">
          <a:solidFill>
            <a:srgbClr val="006600"/>
          </a:solidFill>
          <a:prstDash val="sysDot"/>
          <a:round/>
          <a:headEnd type="none" w="med" len="med"/>
          <a:tailEnd type="none" w="med" len="med"/>
        </a:ln>
        <a:effectLst xmlns:a="http://schemas.openxmlformats.org/drawingml/2006/main"/>
      </cdr:spPr>
    </cdr:cxn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80" tIns="45341" rIns="90680" bIns="45341" numCol="1" anchor="t" anchorCtr="0" compatLnSpc="1">
            <a:prstTxWarp prst="textNoShape">
              <a:avLst/>
            </a:prstTxWarp>
          </a:bodyPr>
          <a:lstStyle>
            <a:lvl1pPr defTabSz="906463">
              <a:defRPr sz="1200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123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80" tIns="45341" rIns="90680" bIns="45341" numCol="1" anchor="t" anchorCtr="0" compatLnSpc="1">
            <a:prstTxWarp prst="textNoShape">
              <a:avLst/>
            </a:prstTxWarp>
          </a:bodyPr>
          <a:lstStyle>
            <a:lvl1pPr algn="r" defTabSz="906463">
              <a:defRPr sz="1200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124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48763"/>
            <a:ext cx="297180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80" tIns="45341" rIns="90680" bIns="45341" numCol="1" anchor="b" anchorCtr="0" compatLnSpc="1">
            <a:prstTxWarp prst="textNoShape">
              <a:avLst/>
            </a:prstTxWarp>
          </a:bodyPr>
          <a:lstStyle>
            <a:lvl1pPr defTabSz="906463">
              <a:defRPr sz="1200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125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9148763"/>
            <a:ext cx="297180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80" tIns="45341" rIns="90680" bIns="45341" numCol="1" anchor="b" anchorCtr="0" compatLnSpc="1">
            <a:prstTxWarp prst="textNoShape">
              <a:avLst/>
            </a:prstTxWarp>
          </a:bodyPr>
          <a:lstStyle>
            <a:lvl1pPr algn="r" defTabSz="906463">
              <a:defRPr sz="1200"/>
            </a:lvl1pPr>
          </a:lstStyle>
          <a:p>
            <a:pPr>
              <a:defRPr/>
            </a:pPr>
            <a:fld id="{345A5E41-B0CE-471B-90CD-CA8189B8DB98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294009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826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826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E218AADF-613F-49FB-8B9A-733CAC96A660}" type="datetimeFigureOut">
              <a:rPr lang="pt-BR"/>
              <a:pPr>
                <a:defRPr/>
              </a:pPr>
              <a:t>11/08/2018</a:t>
            </a:fld>
            <a:endParaRPr lang="pt-BR" dirty="0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801813" y="722313"/>
            <a:ext cx="3254375" cy="36147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BR" noProof="0" dirty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578350"/>
            <a:ext cx="5486400" cy="4337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noProof="0"/>
              <a:t>Clique para editar os estilos do texto mestre</a:t>
            </a:r>
          </a:p>
          <a:p>
            <a:pPr lvl="1"/>
            <a:r>
              <a:rPr lang="pt-BR" noProof="0"/>
              <a:t>Segundo nível</a:t>
            </a:r>
          </a:p>
          <a:p>
            <a:pPr lvl="2"/>
            <a:r>
              <a:rPr lang="pt-BR" noProof="0"/>
              <a:t>Terceiro nível</a:t>
            </a:r>
          </a:p>
          <a:p>
            <a:pPr lvl="3"/>
            <a:r>
              <a:rPr lang="pt-BR" noProof="0"/>
              <a:t>Quarto nível</a:t>
            </a:r>
          </a:p>
          <a:p>
            <a:pPr lvl="4"/>
            <a:r>
              <a:rPr lang="pt-BR" noProof="0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153525"/>
            <a:ext cx="2971800" cy="482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9153525"/>
            <a:ext cx="2971800" cy="482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5EF27B81-72B6-4498-9A93-4362B59C656C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0553452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430458" y="11184580"/>
            <a:ext cx="27543135" cy="7717782"/>
          </a:xfrm>
        </p:spPr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4860915" y="20402550"/>
            <a:ext cx="22682220" cy="9201605"/>
          </a:xfrm>
        </p:spPr>
        <p:txBody>
          <a:bodyPr/>
          <a:lstStyle>
            <a:lvl1pPr marL="0" indent="0" algn="ctr">
              <a:buNone/>
              <a:defRPr/>
            </a:lvl1pPr>
            <a:lvl2pPr marL="414818" indent="0" algn="ctr">
              <a:buNone/>
              <a:defRPr/>
            </a:lvl2pPr>
            <a:lvl3pPr marL="829635" indent="0" algn="ctr">
              <a:buNone/>
              <a:defRPr/>
            </a:lvl3pPr>
            <a:lvl4pPr marL="1244453" indent="0" algn="ctr">
              <a:buNone/>
              <a:defRPr/>
            </a:lvl4pPr>
            <a:lvl5pPr marL="1659270" indent="0" algn="ctr">
              <a:buNone/>
              <a:defRPr/>
            </a:lvl5pPr>
            <a:lvl6pPr marL="2074088" indent="0" algn="ctr">
              <a:buNone/>
              <a:defRPr/>
            </a:lvl6pPr>
            <a:lvl7pPr marL="2488905" indent="0" algn="ctr">
              <a:buNone/>
              <a:defRPr/>
            </a:lvl7pPr>
            <a:lvl8pPr marL="2903723" indent="0" algn="ctr">
              <a:buNone/>
              <a:defRPr/>
            </a:lvl8pPr>
            <a:lvl9pPr marL="3318540" indent="0" algn="ctr">
              <a:buNone/>
              <a:defRPr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BC201C-C184-42BD-9BA6-E93654DF278B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6F7F73-01BE-441A-A1E6-650A090A1C1F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23087809" y="3200855"/>
            <a:ext cx="6885784" cy="28803600"/>
          </a:xfrm>
        </p:spPr>
        <p:txBody>
          <a:bodyPr vert="eaVert"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2430458" y="3200855"/>
            <a:ext cx="20509865" cy="28803600"/>
          </a:xfrm>
        </p:spPr>
        <p:txBody>
          <a:bodyPr vert="eaVert"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2F12D4-469F-4286-975B-22E1656C7AA4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095F62-F99E-44E2-AFCE-756BD67EEACC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59508" y="23135619"/>
            <a:ext cx="27543135" cy="7151803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559508" y="15259635"/>
            <a:ext cx="27543135" cy="7875984"/>
          </a:xfrm>
        </p:spPr>
        <p:txBody>
          <a:bodyPr anchor="b"/>
          <a:lstStyle>
            <a:lvl1pPr marL="0" indent="0">
              <a:buNone/>
              <a:defRPr sz="1800"/>
            </a:lvl1pPr>
            <a:lvl2pPr marL="414818" indent="0">
              <a:buNone/>
              <a:defRPr sz="1600"/>
            </a:lvl2pPr>
            <a:lvl3pPr marL="829635" indent="0">
              <a:buNone/>
              <a:defRPr sz="1500"/>
            </a:lvl3pPr>
            <a:lvl4pPr marL="1244453" indent="0">
              <a:buNone/>
              <a:defRPr sz="1300"/>
            </a:lvl4pPr>
            <a:lvl5pPr marL="1659270" indent="0">
              <a:buNone/>
              <a:defRPr sz="1300"/>
            </a:lvl5pPr>
            <a:lvl6pPr marL="2074088" indent="0">
              <a:buNone/>
              <a:defRPr sz="1300"/>
            </a:lvl6pPr>
            <a:lvl7pPr marL="2488905" indent="0">
              <a:buNone/>
              <a:defRPr sz="1300"/>
            </a:lvl7pPr>
            <a:lvl8pPr marL="2903723" indent="0">
              <a:buNone/>
              <a:defRPr sz="1300"/>
            </a:lvl8pPr>
            <a:lvl9pPr marL="3318540" indent="0">
              <a:buNone/>
              <a:defRPr sz="1300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CA48AF-CE23-4F2D-A1C4-6C5F2AD91A7E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2430458" y="10401755"/>
            <a:ext cx="13697824" cy="21602700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16275768" y="10401755"/>
            <a:ext cx="13697824" cy="21602700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0F1F75-58C6-4D10-A8EB-D461AF1F07C4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20818" y="1441544"/>
            <a:ext cx="29162416" cy="6000750"/>
          </a:xfrm>
        </p:spPr>
        <p:txBody>
          <a:bodyPr/>
          <a:lstStyle>
            <a:lvl1pPr>
              <a:defRPr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1620817" y="8058735"/>
            <a:ext cx="14316961" cy="3359056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818" indent="0">
              <a:buNone/>
              <a:defRPr sz="1800" b="1"/>
            </a:lvl2pPr>
            <a:lvl3pPr marL="829635" indent="0">
              <a:buNone/>
              <a:defRPr sz="1600" b="1"/>
            </a:lvl3pPr>
            <a:lvl4pPr marL="1244453" indent="0">
              <a:buNone/>
              <a:defRPr sz="1500" b="1"/>
            </a:lvl4pPr>
            <a:lvl5pPr marL="1659270" indent="0">
              <a:buNone/>
              <a:defRPr sz="1500" b="1"/>
            </a:lvl5pPr>
            <a:lvl6pPr marL="2074088" indent="0">
              <a:buNone/>
              <a:defRPr sz="1500" b="1"/>
            </a:lvl6pPr>
            <a:lvl7pPr marL="2488905" indent="0">
              <a:buNone/>
              <a:defRPr sz="1500" b="1"/>
            </a:lvl7pPr>
            <a:lvl8pPr marL="2903723" indent="0">
              <a:buNone/>
              <a:defRPr sz="1500" b="1"/>
            </a:lvl8pPr>
            <a:lvl9pPr marL="3318540" indent="0">
              <a:buNone/>
              <a:defRPr sz="1500" b="1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1620817" y="11417791"/>
            <a:ext cx="14316961" cy="20744866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16460127" y="8058735"/>
            <a:ext cx="14323107" cy="3359056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818" indent="0">
              <a:buNone/>
              <a:defRPr sz="1800" b="1"/>
            </a:lvl2pPr>
            <a:lvl3pPr marL="829635" indent="0">
              <a:buNone/>
              <a:defRPr sz="1600" b="1"/>
            </a:lvl3pPr>
            <a:lvl4pPr marL="1244453" indent="0">
              <a:buNone/>
              <a:defRPr sz="1500" b="1"/>
            </a:lvl4pPr>
            <a:lvl5pPr marL="1659270" indent="0">
              <a:buNone/>
              <a:defRPr sz="1500" b="1"/>
            </a:lvl5pPr>
            <a:lvl6pPr marL="2074088" indent="0">
              <a:buNone/>
              <a:defRPr sz="1500" b="1"/>
            </a:lvl6pPr>
            <a:lvl7pPr marL="2488905" indent="0">
              <a:buNone/>
              <a:defRPr sz="1500" b="1"/>
            </a:lvl7pPr>
            <a:lvl8pPr marL="2903723" indent="0">
              <a:buNone/>
              <a:defRPr sz="1500" b="1"/>
            </a:lvl8pPr>
            <a:lvl9pPr marL="3318540" indent="0">
              <a:buNone/>
              <a:defRPr sz="1500" b="1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16460127" y="11417791"/>
            <a:ext cx="14323107" cy="20744866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C4DDBB-B495-4FBA-96E2-C579B54583FA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BC200E-622E-49E0-9983-CC5B2527F9EE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D43AF7-8641-4B6D-83C7-7BB621F94F7A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20818" y="1433362"/>
            <a:ext cx="10660520" cy="6100307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2668491" y="1433362"/>
            <a:ext cx="18114743" cy="30729295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620818" y="7533669"/>
            <a:ext cx="10660520" cy="24628988"/>
          </a:xfrm>
        </p:spPr>
        <p:txBody>
          <a:bodyPr/>
          <a:lstStyle>
            <a:lvl1pPr marL="0" indent="0">
              <a:buNone/>
              <a:defRPr sz="1300"/>
            </a:lvl1pPr>
            <a:lvl2pPr marL="414818" indent="0">
              <a:buNone/>
              <a:defRPr sz="1100"/>
            </a:lvl2pPr>
            <a:lvl3pPr marL="829635" indent="0">
              <a:buNone/>
              <a:defRPr sz="900"/>
            </a:lvl3pPr>
            <a:lvl4pPr marL="1244453" indent="0">
              <a:buNone/>
              <a:defRPr sz="800"/>
            </a:lvl4pPr>
            <a:lvl5pPr marL="1659270" indent="0">
              <a:buNone/>
              <a:defRPr sz="800"/>
            </a:lvl5pPr>
            <a:lvl6pPr marL="2074088" indent="0">
              <a:buNone/>
              <a:defRPr sz="800"/>
            </a:lvl6pPr>
            <a:lvl7pPr marL="2488905" indent="0">
              <a:buNone/>
              <a:defRPr sz="800"/>
            </a:lvl7pPr>
            <a:lvl8pPr marL="2903723" indent="0">
              <a:buNone/>
              <a:defRPr sz="800"/>
            </a:lvl8pPr>
            <a:lvl9pPr marL="3318540" indent="0">
              <a:buNone/>
              <a:defRPr sz="800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ED4698-A0D2-424D-B1CC-ED6C7C230006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51145" y="25203151"/>
            <a:ext cx="19442123" cy="2975826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6351145" y="3217221"/>
            <a:ext cx="19442123" cy="21602700"/>
          </a:xfrm>
        </p:spPr>
        <p:txBody>
          <a:bodyPr/>
          <a:lstStyle>
            <a:lvl1pPr marL="0" indent="0">
              <a:buNone/>
              <a:defRPr sz="2900"/>
            </a:lvl1pPr>
            <a:lvl2pPr marL="414818" indent="0">
              <a:buNone/>
              <a:defRPr sz="2500"/>
            </a:lvl2pPr>
            <a:lvl3pPr marL="829635" indent="0">
              <a:buNone/>
              <a:defRPr sz="2200"/>
            </a:lvl3pPr>
            <a:lvl4pPr marL="1244453" indent="0">
              <a:buNone/>
              <a:defRPr sz="1800"/>
            </a:lvl4pPr>
            <a:lvl5pPr marL="1659270" indent="0">
              <a:buNone/>
              <a:defRPr sz="1800"/>
            </a:lvl5pPr>
            <a:lvl6pPr marL="2074088" indent="0">
              <a:buNone/>
              <a:defRPr sz="1800"/>
            </a:lvl6pPr>
            <a:lvl7pPr marL="2488905" indent="0">
              <a:buNone/>
              <a:defRPr sz="1800"/>
            </a:lvl7pPr>
            <a:lvl8pPr marL="2903723" indent="0">
              <a:buNone/>
              <a:defRPr sz="1800"/>
            </a:lvl8pPr>
            <a:lvl9pPr marL="3318540" indent="0">
              <a:buNone/>
              <a:defRPr sz="1800"/>
            </a:lvl9pPr>
          </a:lstStyle>
          <a:p>
            <a:pPr lvl="0"/>
            <a:endParaRPr lang="pt-BR" noProof="0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351145" y="28178977"/>
            <a:ext cx="19442123" cy="4225074"/>
          </a:xfrm>
        </p:spPr>
        <p:txBody>
          <a:bodyPr/>
          <a:lstStyle>
            <a:lvl1pPr marL="0" indent="0">
              <a:buNone/>
              <a:defRPr sz="1300"/>
            </a:lvl1pPr>
            <a:lvl2pPr marL="414818" indent="0">
              <a:buNone/>
              <a:defRPr sz="1100"/>
            </a:lvl2pPr>
            <a:lvl3pPr marL="829635" indent="0">
              <a:buNone/>
              <a:defRPr sz="900"/>
            </a:lvl3pPr>
            <a:lvl4pPr marL="1244453" indent="0">
              <a:buNone/>
              <a:defRPr sz="800"/>
            </a:lvl4pPr>
            <a:lvl5pPr marL="1659270" indent="0">
              <a:buNone/>
              <a:defRPr sz="800"/>
            </a:lvl5pPr>
            <a:lvl6pPr marL="2074088" indent="0">
              <a:buNone/>
              <a:defRPr sz="800"/>
            </a:lvl6pPr>
            <a:lvl7pPr marL="2488905" indent="0">
              <a:buNone/>
              <a:defRPr sz="800"/>
            </a:lvl7pPr>
            <a:lvl8pPr marL="2903723" indent="0">
              <a:buNone/>
              <a:defRPr sz="800"/>
            </a:lvl8pPr>
            <a:lvl9pPr marL="3318540" indent="0">
              <a:buNone/>
              <a:defRPr sz="800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75AA93-CB36-4366-8D3D-1B88448565AB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vmlDrawing" Target="../drawings/vmlDrawing1.v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430463" y="3200400"/>
            <a:ext cx="27543125" cy="600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2964" tIns="41482" rIns="82964" bIns="4148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/>
              <a:t>Clique para editar o estilo do título mestre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430463" y="10401300"/>
            <a:ext cx="27543125" cy="2160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2964" tIns="41482" rIns="82964" bIns="4148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430463" y="32804100"/>
            <a:ext cx="6750050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2964" tIns="41482" rIns="82964" bIns="41482" numCol="1" anchor="t" anchorCtr="0" compatLnSpc="1">
            <a:prstTxWarp prst="textNoShape">
              <a:avLst/>
            </a:prstTxWarp>
          </a:bodyPr>
          <a:lstStyle>
            <a:lvl1pPr>
              <a:defRPr sz="1300">
                <a:latin typeface="+mn-lt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1071225" y="32804100"/>
            <a:ext cx="10261600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2964" tIns="41482" rIns="82964" bIns="41482" numCol="1" anchor="t" anchorCtr="0" compatLnSpc="1">
            <a:prstTxWarp prst="textNoShape">
              <a:avLst/>
            </a:prstTxWarp>
          </a:bodyPr>
          <a:lstStyle>
            <a:lvl1pPr algn="ctr">
              <a:defRPr sz="1300">
                <a:latin typeface="+mn-lt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3223538" y="32804100"/>
            <a:ext cx="6750050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2964" tIns="41482" rIns="82964" bIns="41482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+mn-lt"/>
              </a:defRPr>
            </a:lvl1pPr>
          </a:lstStyle>
          <a:p>
            <a:pPr>
              <a:defRPr/>
            </a:pPr>
            <a:fld id="{789CAF28-6C9B-4257-8B5B-49AA61750C5D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  <p:graphicFrame>
        <p:nvGraphicFramePr>
          <p:cNvPr id="1026" name="Object 8"/>
          <p:cNvGraphicFramePr>
            <a:graphicFrameLocks noChangeAspect="1"/>
          </p:cNvGraphicFramePr>
          <p:nvPr/>
        </p:nvGraphicFramePr>
        <p:xfrm>
          <a:off x="52388" y="17162463"/>
          <a:ext cx="1597025" cy="1425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8" name="Imagem de bitmap" r:id="rId14" imgW="1800476" imgH="1809524" progId="PBrush">
                  <p:embed/>
                </p:oleObj>
              </mc:Choice>
              <mc:Fallback>
                <p:oleObj name="Imagem de bitmap" r:id="rId14" imgW="1800476" imgH="1809524" progId="PBrush">
                  <p:embed/>
                  <p:pic>
                    <p:nvPicPr>
                      <p:cNvPr id="0" name="Picture 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388" y="17162463"/>
                        <a:ext cx="1597025" cy="1425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00CC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5pPr>
      <a:lvl6pPr marL="414818"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6pPr>
      <a:lvl7pPr marL="829635"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7pPr>
      <a:lvl8pPr marL="1244453"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8pPr>
      <a:lvl9pPr marL="1659270"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9pPr>
    </p:titleStyle>
    <p:bodyStyle>
      <a:lvl1pPr marL="309563" indent="-309563" algn="l" rtl="0" eaLnBrk="0" fontAlgn="base" hangingPunct="0">
        <a:spcBef>
          <a:spcPct val="20000"/>
        </a:spcBef>
        <a:spcAft>
          <a:spcPct val="0"/>
        </a:spcAft>
        <a:buChar char="•"/>
        <a:defRPr sz="2900">
          <a:solidFill>
            <a:schemeClr val="tx1"/>
          </a:solidFill>
          <a:latin typeface="+mn-lt"/>
          <a:ea typeface="+mn-ea"/>
          <a:cs typeface="+mn-cs"/>
        </a:defRPr>
      </a:lvl1pPr>
      <a:lvl2pPr marL="673100" indent="-258763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tx1"/>
          </a:solidFill>
          <a:latin typeface="+mn-lt"/>
        </a:defRPr>
      </a:lvl2pPr>
      <a:lvl3pPr marL="1036638" indent="-206375" algn="l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</a:defRPr>
      </a:lvl3pPr>
      <a:lvl4pPr marL="1450975" indent="-206375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1865313" indent="-206375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281497" indent="-207409" algn="l" rtl="0" eaLnBrk="0" fontAlgn="base" hangingPunct="0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</a:defRPr>
      </a:lvl6pPr>
      <a:lvl7pPr marL="2696314" indent="-207409" algn="l" rtl="0" eaLnBrk="0" fontAlgn="base" hangingPunct="0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</a:defRPr>
      </a:lvl7pPr>
      <a:lvl8pPr marL="3111132" indent="-207409" algn="l" rtl="0" eaLnBrk="0" fontAlgn="base" hangingPunct="0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</a:defRPr>
      </a:lvl8pPr>
      <a:lvl9pPr marL="3525949" indent="-207409" algn="l" rtl="0" eaLnBrk="0" fontAlgn="base" hangingPunct="0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</a:defRPr>
      </a:lvl9pPr>
    </p:bodyStyle>
    <p:otherStyle>
      <a:defPPr>
        <a:defRPr lang="pt-BR"/>
      </a:defPPr>
      <a:lvl1pPr marL="0" algn="l" defTabSz="82963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4818" algn="l" defTabSz="82963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9635" algn="l" defTabSz="82963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44453" algn="l" defTabSz="82963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9270" algn="l" defTabSz="82963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74088" algn="l" defTabSz="82963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88905" algn="l" defTabSz="82963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903723" algn="l" defTabSz="82963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318540" algn="l" defTabSz="82963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13" Type="http://schemas.openxmlformats.org/officeDocument/2006/relationships/oleObject" Target="../embeddings/oleObject7.bin"/><Relationship Id="rId18" Type="http://schemas.openxmlformats.org/officeDocument/2006/relationships/image" Target="../media/image9.wmf"/><Relationship Id="rId26" Type="http://schemas.openxmlformats.org/officeDocument/2006/relationships/image" Target="../media/image13.wmf"/><Relationship Id="rId3" Type="http://schemas.openxmlformats.org/officeDocument/2006/relationships/oleObject" Target="../embeddings/oleObject2.bin"/><Relationship Id="rId21" Type="http://schemas.openxmlformats.org/officeDocument/2006/relationships/oleObject" Target="../embeddings/oleObject11.bin"/><Relationship Id="rId34" Type="http://schemas.openxmlformats.org/officeDocument/2006/relationships/image" Target="../media/image20.jpeg"/><Relationship Id="rId7" Type="http://schemas.openxmlformats.org/officeDocument/2006/relationships/oleObject" Target="../embeddings/oleObject4.bin"/><Relationship Id="rId12" Type="http://schemas.openxmlformats.org/officeDocument/2006/relationships/image" Target="../media/image6.wmf"/><Relationship Id="rId17" Type="http://schemas.openxmlformats.org/officeDocument/2006/relationships/oleObject" Target="../embeddings/oleObject9.bin"/><Relationship Id="rId25" Type="http://schemas.openxmlformats.org/officeDocument/2006/relationships/oleObject" Target="../embeddings/oleObject13.bin"/><Relationship Id="rId33" Type="http://schemas.openxmlformats.org/officeDocument/2006/relationships/image" Target="../media/image19.png"/><Relationship Id="rId38" Type="http://schemas.openxmlformats.org/officeDocument/2006/relationships/image" Target="../media/image16.w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8.wmf"/><Relationship Id="rId20" Type="http://schemas.openxmlformats.org/officeDocument/2006/relationships/image" Target="../media/image10.wmf"/><Relationship Id="rId29" Type="http://schemas.openxmlformats.org/officeDocument/2006/relationships/oleObject" Target="../embeddings/oleObject15.bin"/><Relationship Id="rId41" Type="http://schemas.openxmlformats.org/officeDocument/2006/relationships/image" Target="../media/image21.png"/><Relationship Id="rId1" Type="http://schemas.openxmlformats.org/officeDocument/2006/relationships/vmlDrawing" Target="../drawings/vmlDrawing2.vml"/><Relationship Id="rId6" Type="http://schemas.openxmlformats.org/officeDocument/2006/relationships/image" Target="../media/image3.wmf"/><Relationship Id="rId11" Type="http://schemas.openxmlformats.org/officeDocument/2006/relationships/oleObject" Target="../embeddings/oleObject6.bin"/><Relationship Id="rId24" Type="http://schemas.openxmlformats.org/officeDocument/2006/relationships/image" Target="../media/image12.wmf"/><Relationship Id="rId32" Type="http://schemas.openxmlformats.org/officeDocument/2006/relationships/image" Target="../media/image18.jpeg"/><Relationship Id="rId37" Type="http://schemas.openxmlformats.org/officeDocument/2006/relationships/oleObject" Target="../embeddings/oleObject16.bin"/><Relationship Id="rId40" Type="http://schemas.openxmlformats.org/officeDocument/2006/relationships/image" Target="../media/image22.png"/><Relationship Id="rId5" Type="http://schemas.openxmlformats.org/officeDocument/2006/relationships/oleObject" Target="../embeddings/oleObject3.bin"/><Relationship Id="rId15" Type="http://schemas.openxmlformats.org/officeDocument/2006/relationships/oleObject" Target="../embeddings/oleObject8.bin"/><Relationship Id="rId23" Type="http://schemas.openxmlformats.org/officeDocument/2006/relationships/oleObject" Target="../embeddings/oleObject12.bin"/><Relationship Id="rId28" Type="http://schemas.openxmlformats.org/officeDocument/2006/relationships/image" Target="../media/image14.wmf"/><Relationship Id="rId36" Type="http://schemas.openxmlformats.org/officeDocument/2006/relationships/chart" Target="../charts/chart2.xml"/><Relationship Id="rId10" Type="http://schemas.openxmlformats.org/officeDocument/2006/relationships/image" Target="../media/image5.wmf"/><Relationship Id="rId19" Type="http://schemas.openxmlformats.org/officeDocument/2006/relationships/oleObject" Target="../embeddings/oleObject10.bin"/><Relationship Id="rId31" Type="http://schemas.openxmlformats.org/officeDocument/2006/relationships/image" Target="../media/image17.jpeg"/><Relationship Id="rId4" Type="http://schemas.openxmlformats.org/officeDocument/2006/relationships/image" Target="../media/image2.wmf"/><Relationship Id="rId9" Type="http://schemas.openxmlformats.org/officeDocument/2006/relationships/oleObject" Target="../embeddings/oleObject5.bin"/><Relationship Id="rId14" Type="http://schemas.openxmlformats.org/officeDocument/2006/relationships/image" Target="../media/image7.wmf"/><Relationship Id="rId22" Type="http://schemas.openxmlformats.org/officeDocument/2006/relationships/image" Target="../media/image11.wmf"/><Relationship Id="rId27" Type="http://schemas.openxmlformats.org/officeDocument/2006/relationships/oleObject" Target="../embeddings/oleObject14.bin"/><Relationship Id="rId30" Type="http://schemas.openxmlformats.org/officeDocument/2006/relationships/image" Target="../media/image15.wmf"/><Relationship Id="rId35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1356"/>
          <p:cNvSpPr txBox="1">
            <a:spLocks noChangeArrowheads="1"/>
          </p:cNvSpPr>
          <p:nvPr/>
        </p:nvSpPr>
        <p:spPr bwMode="auto">
          <a:xfrm>
            <a:off x="16571174" y="30410547"/>
            <a:ext cx="15117762" cy="3038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964" tIns="41482" rIns="82964" bIns="41482">
            <a:spAutoFit/>
          </a:bodyPr>
          <a:lstStyle/>
          <a:p>
            <a:pPr algn="just"/>
            <a:r>
              <a:rPr lang="pt-BR" sz="2800" baseline="30000" dirty="0">
                <a:latin typeface="+mn-lt"/>
              </a:rPr>
              <a:t>[1] </a:t>
            </a:r>
            <a:r>
              <a:rPr lang="pt-BR" sz="2800" dirty="0">
                <a:latin typeface="+mn-lt"/>
              </a:rPr>
              <a:t>R. C. </a:t>
            </a:r>
            <a:r>
              <a:rPr lang="pt-BR" sz="2800" dirty="0" err="1">
                <a:latin typeface="+mn-lt"/>
              </a:rPr>
              <a:t>Bassanezi</a:t>
            </a:r>
            <a:r>
              <a:rPr lang="pt-BR" sz="2800" dirty="0">
                <a:latin typeface="+mn-lt"/>
              </a:rPr>
              <a:t>, “</a:t>
            </a:r>
            <a:r>
              <a:rPr lang="pt-BR" sz="2800" i="1" dirty="0">
                <a:latin typeface="+mn-lt"/>
              </a:rPr>
              <a:t>Ensino-aprendizagem com modelagem matemática: uma nova estratégia”</a:t>
            </a:r>
            <a:r>
              <a:rPr lang="pt-BR" sz="2800" dirty="0">
                <a:latin typeface="+mn-lt"/>
              </a:rPr>
              <a:t>, Editora Contexto, São Paulo, (2002). </a:t>
            </a:r>
          </a:p>
          <a:p>
            <a:pPr algn="just"/>
            <a:r>
              <a:rPr lang="pt-BR" sz="2800" baseline="30000" dirty="0">
                <a:latin typeface="+mn-lt"/>
              </a:rPr>
              <a:t>[2]</a:t>
            </a:r>
            <a:r>
              <a:rPr lang="pt-BR" sz="2800" dirty="0">
                <a:latin typeface="+mn-lt"/>
              </a:rPr>
              <a:t> Ministério da Previdência Social. Informe de Previdência Social: A Mulher e a Previdência Social, volume 27, número 2, Brasília, 2015.</a:t>
            </a:r>
          </a:p>
          <a:p>
            <a:pPr algn="just"/>
            <a:r>
              <a:rPr lang="pt-BR" sz="2800" baseline="30000" dirty="0">
                <a:latin typeface="+mn-lt"/>
              </a:rPr>
              <a:t>[3]</a:t>
            </a:r>
            <a:r>
              <a:rPr lang="pt-BR" sz="2800" dirty="0">
                <a:latin typeface="+mn-lt"/>
              </a:rPr>
              <a:t>Anuário Estatístico da Previdência Social 2004-2006.Site: http://www1.previdencia.gov.br/aeps2006/15\_01\_04.</a:t>
            </a:r>
            <a:r>
              <a:rPr lang="pt-BR" sz="2800" dirty="0" err="1">
                <a:latin typeface="+mn-lt"/>
              </a:rPr>
              <a:t>asp</a:t>
            </a:r>
            <a:endParaRPr lang="pt-BR" sz="2800" dirty="0">
              <a:latin typeface="+mn-lt"/>
            </a:endParaRPr>
          </a:p>
          <a:p>
            <a:pPr algn="just"/>
            <a:endParaRPr lang="pt-BR" sz="2400" dirty="0">
              <a:latin typeface="Book Antiqua" pitchFamily="18" charset="0"/>
            </a:endParaRPr>
          </a:p>
        </p:txBody>
      </p:sp>
      <p:sp>
        <p:nvSpPr>
          <p:cNvPr id="2051" name="Text Box 1369"/>
          <p:cNvSpPr txBox="1">
            <a:spLocks noChangeArrowheads="1"/>
          </p:cNvSpPr>
          <p:nvPr/>
        </p:nvSpPr>
        <p:spPr bwMode="auto">
          <a:xfrm>
            <a:off x="8785201" y="928568"/>
            <a:ext cx="15931627" cy="18517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964" tIns="41482" rIns="82964" bIns="41482"/>
          <a:lstStyle/>
          <a:p>
            <a:pPr algn="ctr">
              <a:defRPr/>
            </a:pPr>
            <a:r>
              <a:rPr lang="pt-BR" sz="5400" b="1" dirty="0">
                <a:ln>
                  <a:solidFill>
                    <a:srgbClr val="006600"/>
                  </a:solidFill>
                </a:ln>
                <a:solidFill>
                  <a:schemeClr val="accent1">
                    <a:lumMod val="50000"/>
                  </a:schemeClr>
                </a:solidFill>
                <a:latin typeface="Book Antiqua" pitchFamily="18" charset="0"/>
              </a:rPr>
              <a:t>Modelagem Matemática Aplicada</a:t>
            </a:r>
          </a:p>
          <a:p>
            <a:pPr algn="ctr">
              <a:defRPr/>
            </a:pPr>
            <a:r>
              <a:rPr lang="pt-BR" sz="5400" b="1" dirty="0">
                <a:ln>
                  <a:solidFill>
                    <a:srgbClr val="006600"/>
                  </a:solidFill>
                </a:ln>
                <a:solidFill>
                  <a:schemeClr val="accent1">
                    <a:lumMod val="50000"/>
                  </a:schemeClr>
                </a:solidFill>
                <a:latin typeface="Book Antiqua" pitchFamily="18" charset="0"/>
              </a:rPr>
              <a:t> à evolução da mulher na Previdência Social </a:t>
            </a:r>
            <a:endParaRPr lang="en-US" sz="5400" b="1" dirty="0">
              <a:ln>
                <a:solidFill>
                  <a:srgbClr val="006600"/>
                </a:solidFill>
              </a:ln>
              <a:solidFill>
                <a:schemeClr val="accent1">
                  <a:lumMod val="50000"/>
                </a:schemeClr>
              </a:solidFill>
              <a:latin typeface="Book Antiqua" pitchFamily="18" charset="0"/>
            </a:endParaRPr>
          </a:p>
        </p:txBody>
      </p:sp>
      <p:sp>
        <p:nvSpPr>
          <p:cNvPr id="2052" name="Text Box 1416"/>
          <p:cNvSpPr txBox="1">
            <a:spLocks noChangeArrowheads="1"/>
          </p:cNvSpPr>
          <p:nvPr/>
        </p:nvSpPr>
        <p:spPr bwMode="auto">
          <a:xfrm>
            <a:off x="5200573" y="3143146"/>
            <a:ext cx="21810662" cy="1807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964" tIns="41482" rIns="82964" bIns="41482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BR" sz="3200" b="1" dirty="0" err="1">
                <a:latin typeface="Book Antiqua" pitchFamily="18" charset="0"/>
              </a:rPr>
              <a:t>Ysla</a:t>
            </a:r>
            <a:r>
              <a:rPr lang="pt-BR" sz="3200" b="1" dirty="0">
                <a:latin typeface="Book Antiqua" pitchFamily="18" charset="0"/>
              </a:rPr>
              <a:t> Costa, Mariana Souza, Cristiane  Faria– IME/UERJ – ysla.aguiar95@gmail.com, mariianasoouza20@hotmail.com, cofaria@ime.uerj.br</a:t>
            </a:r>
          </a:p>
          <a:p>
            <a:pPr algn="ctr">
              <a:spcBef>
                <a:spcPct val="50000"/>
              </a:spcBef>
            </a:pPr>
            <a:r>
              <a:rPr lang="pt-BR" sz="3200" b="1" dirty="0">
                <a:latin typeface="Book Antiqua" pitchFamily="18" charset="0"/>
              </a:rPr>
              <a:t>Luciana Martino – Colégio Pedro II – Dep. de Matemática – lusantos@lncc.br</a:t>
            </a:r>
          </a:p>
        </p:txBody>
      </p:sp>
      <p:sp>
        <p:nvSpPr>
          <p:cNvPr id="2055" name="Rectangle 200"/>
          <p:cNvSpPr>
            <a:spLocks noChangeArrowheads="1"/>
          </p:cNvSpPr>
          <p:nvPr/>
        </p:nvSpPr>
        <p:spPr bwMode="auto">
          <a:xfrm>
            <a:off x="557103" y="6429294"/>
            <a:ext cx="15181263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pt-BR" sz="3000" dirty="0">
                <a:latin typeface="Book Antiqua" pitchFamily="18" charset="0"/>
              </a:rPr>
              <a:t>	</a:t>
            </a:r>
            <a:r>
              <a:rPr lang="pt-BR" sz="3200" dirty="0">
                <a:latin typeface="+mn-lt"/>
              </a:rPr>
              <a:t>De acordo com a Pesquisa Nacional por Amostra de Domicílios 2013 (Pnad), realizada pelo IBGE, são 103.685 milhões de mulheres contra 97.782 milhões de homens, e além disso, a expectativa de vida da mulher é superior à dos homens. Mas apesar de ser maioria na população, a participação feminina no mercado de trabalho, ainda é inferior à dos homens. Resultando que, as mulheres estão muito mais presentes dentre os desempregados, não contribuindo para a sua própria aposentadoria, o que faz com que, o tempo de contribuição delas seja menor e reflita nas condições de requerimento dos benefícios previdenciários. </a:t>
            </a:r>
          </a:p>
          <a:p>
            <a:pPr algn="just"/>
            <a:r>
              <a:rPr lang="pt-BR" sz="3200" dirty="0">
                <a:latin typeface="+mn-lt"/>
              </a:rPr>
              <a:t>          E essa questão, do pouco tempo de contribuição, é uma preocupação da Previdência Social, já que o ideal para que não se haja um "rombo" nas contas da Previdência é que o número de mulheres contribuintes seja maior ou igual ao número de aposentadas.	</a:t>
            </a:r>
          </a:p>
        </p:txBody>
      </p:sp>
      <p:sp>
        <p:nvSpPr>
          <p:cNvPr id="2" name="Text Box 1346"/>
          <p:cNvSpPr txBox="1">
            <a:spLocks noChangeArrowheads="1"/>
          </p:cNvSpPr>
          <p:nvPr/>
        </p:nvSpPr>
        <p:spPr bwMode="auto">
          <a:xfrm>
            <a:off x="628541" y="5143410"/>
            <a:ext cx="15154275" cy="830263"/>
          </a:xfrm>
          <a:prstGeom prst="rect">
            <a:avLst/>
          </a:prstGeom>
          <a:gradFill flip="none" rotWithShape="1">
            <a:gsLst>
              <a:gs pos="0">
                <a:srgbClr val="006600">
                  <a:tint val="66000"/>
                  <a:satMod val="160000"/>
                </a:srgbClr>
              </a:gs>
              <a:gs pos="50000">
                <a:srgbClr val="006600">
                  <a:tint val="44500"/>
                  <a:satMod val="160000"/>
                </a:srgbClr>
              </a:gs>
              <a:gs pos="100000">
                <a:srgbClr val="00660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  <a:extLst/>
        </p:spPr>
        <p:txBody>
          <a:bodyPr>
            <a:spAutoFit/>
          </a:bodyPr>
          <a:lstStyle>
            <a:lvl1pPr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sz="4800" b="1" dirty="0" err="1">
                <a:ln w="19050">
                  <a:noFill/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Book Antiqua" pitchFamily="18" charset="0"/>
              </a:rPr>
              <a:t>Introdução</a:t>
            </a:r>
            <a:endParaRPr lang="en-US" sz="4800" b="1" dirty="0">
              <a:ln w="19050">
                <a:noFill/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Book Antiqua" pitchFamily="18" charset="0"/>
            </a:endParaRPr>
          </a:p>
        </p:txBody>
      </p:sp>
      <p:sp>
        <p:nvSpPr>
          <p:cNvPr id="28" name="CaixaDeTexto 27"/>
          <p:cNvSpPr txBox="1"/>
          <p:nvPr/>
        </p:nvSpPr>
        <p:spPr bwMode="auto">
          <a:xfrm>
            <a:off x="720477" y="13393738"/>
            <a:ext cx="15049500" cy="1068659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82964" tIns="41482" rIns="82964" bIns="41482">
            <a:spAutoFit/>
          </a:bodyPr>
          <a:lstStyle/>
          <a:p>
            <a:pPr algn="just"/>
            <a:r>
              <a:rPr lang="pt-BR" sz="3200" dirty="0">
                <a:solidFill>
                  <a:schemeClr val="tx1"/>
                </a:solidFill>
                <a:latin typeface="Book Antiqua" pitchFamily="18" charset="0"/>
              </a:rPr>
              <a:t>	</a:t>
            </a:r>
            <a:r>
              <a:rPr lang="pt-BR" sz="3200" dirty="0">
                <a:solidFill>
                  <a:schemeClr val="tx1"/>
                </a:solidFill>
              </a:rPr>
              <a:t>O objetivo deste trabalho é determinar, utilizando modelos matemáticos, o ano no qual o número de mulheres contribuintes é igual ao número de mulheres aposentadas.</a:t>
            </a:r>
          </a:p>
        </p:txBody>
      </p:sp>
      <p:sp>
        <p:nvSpPr>
          <p:cNvPr id="2067" name="Rectangle 27"/>
          <p:cNvSpPr>
            <a:spLocks noChangeArrowheads="1"/>
          </p:cNvSpPr>
          <p:nvPr/>
        </p:nvSpPr>
        <p:spPr bwMode="auto">
          <a:xfrm>
            <a:off x="0" y="0"/>
            <a:ext cx="324040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t-BR" dirty="0"/>
          </a:p>
        </p:txBody>
      </p:sp>
      <p:sp>
        <p:nvSpPr>
          <p:cNvPr id="2068" name="Rectangle 28"/>
          <p:cNvSpPr>
            <a:spLocks noChangeArrowheads="1"/>
          </p:cNvSpPr>
          <p:nvPr/>
        </p:nvSpPr>
        <p:spPr bwMode="auto">
          <a:xfrm>
            <a:off x="0" y="2076450"/>
            <a:ext cx="3240405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t-BR" dirty="0"/>
          </a:p>
        </p:txBody>
      </p:sp>
      <p:sp>
        <p:nvSpPr>
          <p:cNvPr id="3" name="Rectangle 30"/>
          <p:cNvSpPr>
            <a:spLocks noChangeArrowheads="1"/>
          </p:cNvSpPr>
          <p:nvPr/>
        </p:nvSpPr>
        <p:spPr bwMode="auto">
          <a:xfrm>
            <a:off x="0" y="0"/>
            <a:ext cx="3240405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t-BR" dirty="0"/>
          </a:p>
        </p:txBody>
      </p:sp>
      <p:sp>
        <p:nvSpPr>
          <p:cNvPr id="2070" name="Rectangle 32"/>
          <p:cNvSpPr>
            <a:spLocks noChangeArrowheads="1"/>
          </p:cNvSpPr>
          <p:nvPr/>
        </p:nvSpPr>
        <p:spPr bwMode="auto">
          <a:xfrm>
            <a:off x="0" y="0"/>
            <a:ext cx="3240405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t-BR" dirty="0"/>
          </a:p>
        </p:txBody>
      </p:sp>
      <p:sp>
        <p:nvSpPr>
          <p:cNvPr id="2075" name="Rectangle 34"/>
          <p:cNvSpPr>
            <a:spLocks noChangeArrowheads="1"/>
          </p:cNvSpPr>
          <p:nvPr/>
        </p:nvSpPr>
        <p:spPr bwMode="auto">
          <a:xfrm>
            <a:off x="0" y="0"/>
            <a:ext cx="3240405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t-BR" dirty="0"/>
          </a:p>
        </p:txBody>
      </p:sp>
      <p:sp>
        <p:nvSpPr>
          <p:cNvPr id="2076" name="Rectangle 36"/>
          <p:cNvSpPr>
            <a:spLocks noChangeArrowheads="1"/>
          </p:cNvSpPr>
          <p:nvPr/>
        </p:nvSpPr>
        <p:spPr bwMode="auto">
          <a:xfrm>
            <a:off x="0" y="0"/>
            <a:ext cx="3240405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t-BR" dirty="0"/>
          </a:p>
        </p:txBody>
      </p:sp>
      <p:sp>
        <p:nvSpPr>
          <p:cNvPr id="2078" name="Rectangle 38"/>
          <p:cNvSpPr>
            <a:spLocks noChangeArrowheads="1"/>
          </p:cNvSpPr>
          <p:nvPr/>
        </p:nvSpPr>
        <p:spPr bwMode="auto">
          <a:xfrm>
            <a:off x="0" y="0"/>
            <a:ext cx="3240405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t-BR" dirty="0"/>
          </a:p>
        </p:txBody>
      </p:sp>
      <p:sp>
        <p:nvSpPr>
          <p:cNvPr id="53" name="Text Box 1346"/>
          <p:cNvSpPr txBox="1">
            <a:spLocks noChangeArrowheads="1"/>
          </p:cNvSpPr>
          <p:nvPr/>
        </p:nvSpPr>
        <p:spPr bwMode="auto">
          <a:xfrm>
            <a:off x="648297" y="12241610"/>
            <a:ext cx="15154275" cy="830263"/>
          </a:xfrm>
          <a:prstGeom prst="rect">
            <a:avLst/>
          </a:prstGeom>
          <a:gradFill flip="none" rotWithShape="1">
            <a:gsLst>
              <a:gs pos="0">
                <a:srgbClr val="006600">
                  <a:tint val="66000"/>
                  <a:satMod val="160000"/>
                </a:srgbClr>
              </a:gs>
              <a:gs pos="50000">
                <a:srgbClr val="006600">
                  <a:tint val="44500"/>
                  <a:satMod val="160000"/>
                </a:srgbClr>
              </a:gs>
              <a:gs pos="100000">
                <a:srgbClr val="00660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  <a:extLst/>
        </p:spPr>
        <p:txBody>
          <a:bodyPr>
            <a:spAutoFit/>
          </a:bodyPr>
          <a:lstStyle>
            <a:lvl1pPr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sz="4800" b="1" dirty="0" err="1">
                <a:ln w="19050">
                  <a:noFill/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Book Antiqua" pitchFamily="18" charset="0"/>
              </a:rPr>
              <a:t>Objetivo</a:t>
            </a:r>
            <a:endParaRPr lang="en-US" sz="4800" b="1" dirty="0">
              <a:ln w="19050">
                <a:noFill/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Book Antiqua" pitchFamily="18" charset="0"/>
            </a:endParaRPr>
          </a:p>
        </p:txBody>
      </p:sp>
      <p:sp>
        <p:nvSpPr>
          <p:cNvPr id="54" name="Text Box 1346"/>
          <p:cNvSpPr txBox="1">
            <a:spLocks noChangeArrowheads="1"/>
          </p:cNvSpPr>
          <p:nvPr/>
        </p:nvSpPr>
        <p:spPr bwMode="auto">
          <a:xfrm>
            <a:off x="615702" y="20666546"/>
            <a:ext cx="15154275" cy="830263"/>
          </a:xfrm>
          <a:prstGeom prst="rect">
            <a:avLst/>
          </a:prstGeom>
          <a:gradFill flip="none" rotWithShape="1">
            <a:gsLst>
              <a:gs pos="0">
                <a:srgbClr val="006600">
                  <a:tint val="66000"/>
                  <a:satMod val="160000"/>
                </a:srgbClr>
              </a:gs>
              <a:gs pos="50000">
                <a:srgbClr val="006600">
                  <a:tint val="44500"/>
                  <a:satMod val="160000"/>
                </a:srgbClr>
              </a:gs>
              <a:gs pos="100000">
                <a:srgbClr val="00660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  <a:extLst/>
        </p:spPr>
        <p:txBody>
          <a:bodyPr>
            <a:spAutoFit/>
          </a:bodyPr>
          <a:lstStyle>
            <a:lvl1pPr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sz="4800" b="1" dirty="0" err="1">
                <a:ln w="19050">
                  <a:noFill/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Book Antiqua" pitchFamily="18" charset="0"/>
              </a:rPr>
              <a:t>Tipos</a:t>
            </a:r>
            <a:r>
              <a:rPr lang="en-US" sz="4800" b="1" dirty="0">
                <a:ln w="19050">
                  <a:noFill/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Book Antiqua" pitchFamily="18" charset="0"/>
              </a:rPr>
              <a:t> de </a:t>
            </a:r>
            <a:r>
              <a:rPr lang="en-US" sz="4800" b="1" dirty="0" err="1">
                <a:ln w="19050">
                  <a:noFill/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Book Antiqua" pitchFamily="18" charset="0"/>
              </a:rPr>
              <a:t>Modelos</a:t>
            </a:r>
            <a:endParaRPr lang="en-US" sz="4800" b="1" dirty="0">
              <a:ln w="19050">
                <a:noFill/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Book Antiqua" pitchFamily="18" charset="0"/>
            </a:endParaRPr>
          </a:p>
        </p:txBody>
      </p:sp>
      <p:sp>
        <p:nvSpPr>
          <p:cNvPr id="55" name="Text Box 1346"/>
          <p:cNvSpPr txBox="1">
            <a:spLocks noChangeArrowheads="1"/>
          </p:cNvSpPr>
          <p:nvPr/>
        </p:nvSpPr>
        <p:spPr bwMode="auto">
          <a:xfrm>
            <a:off x="16673486" y="29235498"/>
            <a:ext cx="15154275" cy="830263"/>
          </a:xfrm>
          <a:prstGeom prst="rect">
            <a:avLst/>
          </a:prstGeom>
          <a:gradFill flip="none" rotWithShape="1">
            <a:gsLst>
              <a:gs pos="0">
                <a:srgbClr val="006600">
                  <a:tint val="66000"/>
                  <a:satMod val="160000"/>
                </a:srgbClr>
              </a:gs>
              <a:gs pos="50000">
                <a:srgbClr val="006600">
                  <a:tint val="44500"/>
                  <a:satMod val="160000"/>
                </a:srgbClr>
              </a:gs>
              <a:gs pos="100000">
                <a:srgbClr val="00660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  <a:extLst/>
        </p:spPr>
        <p:txBody>
          <a:bodyPr>
            <a:spAutoFit/>
          </a:bodyPr>
          <a:lstStyle>
            <a:lvl1pPr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sz="4800" b="1" dirty="0" err="1">
                <a:ln w="19050">
                  <a:noFill/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Book Antiqua" pitchFamily="18" charset="0"/>
              </a:rPr>
              <a:t>Bibliografia</a:t>
            </a:r>
            <a:endParaRPr lang="en-US" sz="4800" b="1" dirty="0">
              <a:ln w="19050">
                <a:noFill/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Book Antiqua" pitchFamily="18" charset="0"/>
            </a:endParaRPr>
          </a:p>
        </p:txBody>
      </p:sp>
      <p:sp>
        <p:nvSpPr>
          <p:cNvPr id="56" name="Text Box 1346"/>
          <p:cNvSpPr txBox="1">
            <a:spLocks noChangeArrowheads="1"/>
          </p:cNvSpPr>
          <p:nvPr/>
        </p:nvSpPr>
        <p:spPr bwMode="auto">
          <a:xfrm>
            <a:off x="16634073" y="33176774"/>
            <a:ext cx="15010259" cy="523220"/>
          </a:xfrm>
          <a:prstGeom prst="rect">
            <a:avLst/>
          </a:prstGeom>
          <a:gradFill flip="none" rotWithShape="1">
            <a:gsLst>
              <a:gs pos="0">
                <a:srgbClr val="006600">
                  <a:tint val="66000"/>
                  <a:satMod val="160000"/>
                </a:srgbClr>
              </a:gs>
              <a:gs pos="50000">
                <a:srgbClr val="006600">
                  <a:tint val="44500"/>
                  <a:satMod val="160000"/>
                </a:srgbClr>
              </a:gs>
              <a:gs pos="100000">
                <a:srgbClr val="00660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  <a:extLst/>
        </p:spPr>
        <p:txBody>
          <a:bodyPr wrap="square">
            <a:spAutoFit/>
          </a:bodyPr>
          <a:lstStyle>
            <a:lvl1pPr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sz="2800" b="1" dirty="0" err="1">
                <a:ln w="19050">
                  <a:noFill/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Book Antiqua" pitchFamily="18" charset="0"/>
              </a:rPr>
              <a:t>Agradecimentos</a:t>
            </a:r>
            <a:endParaRPr lang="en-US" sz="2800" b="1" dirty="0">
              <a:ln w="19050">
                <a:noFill/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Book Antiqua" pitchFamily="18" charset="0"/>
            </a:endParaRPr>
          </a:p>
        </p:txBody>
      </p:sp>
      <p:sp>
        <p:nvSpPr>
          <p:cNvPr id="37" name="Text Box 1346"/>
          <p:cNvSpPr txBox="1">
            <a:spLocks noChangeArrowheads="1"/>
          </p:cNvSpPr>
          <p:nvPr/>
        </p:nvSpPr>
        <p:spPr bwMode="auto">
          <a:xfrm>
            <a:off x="16630653" y="5143410"/>
            <a:ext cx="15154275" cy="830263"/>
          </a:xfrm>
          <a:prstGeom prst="rect">
            <a:avLst/>
          </a:prstGeom>
          <a:gradFill flip="none" rotWithShape="1">
            <a:gsLst>
              <a:gs pos="0">
                <a:srgbClr val="006600">
                  <a:tint val="66000"/>
                  <a:satMod val="160000"/>
                </a:srgbClr>
              </a:gs>
              <a:gs pos="50000">
                <a:srgbClr val="006600">
                  <a:tint val="44500"/>
                  <a:satMod val="160000"/>
                </a:srgbClr>
              </a:gs>
              <a:gs pos="100000">
                <a:srgbClr val="00660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  <a:extLst/>
        </p:spPr>
        <p:txBody>
          <a:bodyPr>
            <a:spAutoFit/>
          </a:bodyPr>
          <a:lstStyle>
            <a:lvl1pPr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sz="4800" b="1" dirty="0" err="1">
                <a:ln w="19050">
                  <a:noFill/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Book Antiqua" pitchFamily="18" charset="0"/>
              </a:rPr>
              <a:t>Resultados</a:t>
            </a:r>
            <a:r>
              <a:rPr lang="en-US" sz="4800" b="1" dirty="0">
                <a:ln w="19050">
                  <a:noFill/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Book Antiqua" pitchFamily="18" charset="0"/>
              </a:rPr>
              <a:t> da </a:t>
            </a:r>
            <a:r>
              <a:rPr lang="en-US" sz="4800" b="1" dirty="0" err="1">
                <a:ln w="19050">
                  <a:noFill/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Book Antiqua" pitchFamily="18" charset="0"/>
              </a:rPr>
              <a:t>Modelagem</a:t>
            </a:r>
            <a:endParaRPr lang="en-US" sz="4800" b="1" dirty="0">
              <a:ln w="19050">
                <a:noFill/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Book Antiqua" pitchFamily="18" charset="0"/>
            </a:endParaRPr>
          </a:p>
        </p:txBody>
      </p:sp>
      <p:sp>
        <p:nvSpPr>
          <p:cNvPr id="41" name="Text Box 1346"/>
          <p:cNvSpPr txBox="1">
            <a:spLocks noChangeArrowheads="1"/>
          </p:cNvSpPr>
          <p:nvPr/>
        </p:nvSpPr>
        <p:spPr bwMode="auto">
          <a:xfrm>
            <a:off x="16745494" y="26605035"/>
            <a:ext cx="15154275" cy="830263"/>
          </a:xfrm>
          <a:prstGeom prst="rect">
            <a:avLst/>
          </a:prstGeom>
          <a:gradFill flip="none" rotWithShape="1">
            <a:gsLst>
              <a:gs pos="0">
                <a:srgbClr val="006600">
                  <a:tint val="66000"/>
                  <a:satMod val="160000"/>
                </a:srgbClr>
              </a:gs>
              <a:gs pos="50000">
                <a:srgbClr val="006600">
                  <a:tint val="44500"/>
                  <a:satMod val="160000"/>
                </a:srgbClr>
              </a:gs>
              <a:gs pos="100000">
                <a:srgbClr val="00660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  <a:extLst/>
        </p:spPr>
        <p:txBody>
          <a:bodyPr>
            <a:spAutoFit/>
          </a:bodyPr>
          <a:lstStyle>
            <a:lvl1pPr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sz="4800" b="1" dirty="0" err="1">
                <a:ln w="19050">
                  <a:noFill/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Book Antiqua" pitchFamily="18" charset="0"/>
              </a:rPr>
              <a:t>Conclusão</a:t>
            </a:r>
            <a:endParaRPr lang="en-US" sz="4800" b="1" dirty="0">
              <a:ln w="19050">
                <a:noFill/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Book Antiqua" pitchFamily="18" charset="0"/>
            </a:endParaRPr>
          </a:p>
        </p:txBody>
      </p:sp>
      <p:sp>
        <p:nvSpPr>
          <p:cNvPr id="51" name="CaixaDeTexto 50"/>
          <p:cNvSpPr txBox="1"/>
          <p:nvPr/>
        </p:nvSpPr>
        <p:spPr bwMode="auto">
          <a:xfrm>
            <a:off x="1802877" y="21890682"/>
            <a:ext cx="14831196" cy="576217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82964" tIns="41482" rIns="82964" bIns="41482">
            <a:spAutoFit/>
          </a:bodyPr>
          <a:lstStyle/>
          <a:p>
            <a:pPr marL="457200" indent="-457200" algn="just">
              <a:buFont typeface="Arial" pitchFamily="34" charset="0"/>
              <a:buChar char="•"/>
            </a:pPr>
            <a:r>
              <a:rPr lang="pt-BR" sz="3200" dirty="0">
                <a:solidFill>
                  <a:schemeClr val="tx1"/>
                </a:solidFill>
              </a:rPr>
              <a:t>1- Modelo Linear</a:t>
            </a:r>
          </a:p>
        </p:txBody>
      </p:sp>
      <p:sp>
        <p:nvSpPr>
          <p:cNvPr id="52" name="CaixaDeTexto 51"/>
          <p:cNvSpPr txBox="1"/>
          <p:nvPr/>
        </p:nvSpPr>
        <p:spPr bwMode="auto">
          <a:xfrm>
            <a:off x="1802877" y="25202897"/>
            <a:ext cx="14831196" cy="576217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82964" tIns="41482" rIns="82964" bIns="41482">
            <a:spAutoFit/>
          </a:bodyPr>
          <a:lstStyle/>
          <a:p>
            <a:pPr marL="457200" indent="-457200" algn="just">
              <a:buFont typeface="Arial" pitchFamily="34" charset="0"/>
              <a:buChar char="•"/>
            </a:pPr>
            <a:r>
              <a:rPr lang="pt-BR" sz="3200" dirty="0">
                <a:solidFill>
                  <a:schemeClr val="tx1"/>
                </a:solidFill>
              </a:rPr>
              <a:t>2- Modelo Exponencial</a:t>
            </a:r>
          </a:p>
        </p:txBody>
      </p:sp>
      <p:sp>
        <p:nvSpPr>
          <p:cNvPr id="64" name="CaixaDeTexto 63"/>
          <p:cNvSpPr txBox="1"/>
          <p:nvPr/>
        </p:nvSpPr>
        <p:spPr bwMode="auto">
          <a:xfrm>
            <a:off x="1800425" y="28227386"/>
            <a:ext cx="14831196" cy="576217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82964" tIns="41482" rIns="82964" bIns="41482">
            <a:spAutoFit/>
          </a:bodyPr>
          <a:lstStyle/>
          <a:p>
            <a:pPr marL="457200" indent="-457200" algn="just">
              <a:buFont typeface="Arial" pitchFamily="34" charset="0"/>
              <a:buChar char="•"/>
            </a:pPr>
            <a:r>
              <a:rPr lang="pt-BR" sz="3200" dirty="0">
                <a:solidFill>
                  <a:schemeClr val="tx1"/>
                </a:solidFill>
              </a:rPr>
              <a:t>3- Modelo Hiperbólico</a:t>
            </a:r>
          </a:p>
        </p:txBody>
      </p:sp>
      <p:sp>
        <p:nvSpPr>
          <p:cNvPr id="43" name="CaixaDeTexto 42"/>
          <p:cNvSpPr txBox="1"/>
          <p:nvPr/>
        </p:nvSpPr>
        <p:spPr bwMode="auto">
          <a:xfrm>
            <a:off x="16202025" y="27530380"/>
            <a:ext cx="15551247" cy="156110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82964" tIns="41482" rIns="82964" bIns="41482">
            <a:spAutoFit/>
          </a:bodyPr>
          <a:lstStyle/>
          <a:p>
            <a:pPr marL="457200" indent="-457200" algn="just"/>
            <a:r>
              <a:rPr lang="pt-BR" sz="3200" dirty="0">
                <a:solidFill>
                  <a:schemeClr val="tx1"/>
                </a:solidFill>
              </a:rPr>
              <a:t>        Analisando o gráfico da figura 2, é possível observar que em meados do ano de 2006 e em meados do ano de 2011, o número de mulheres contribuintes foi igual ao número de mulheres aposentadas.</a:t>
            </a:r>
          </a:p>
        </p:txBody>
      </p:sp>
      <p:graphicFrame>
        <p:nvGraphicFramePr>
          <p:cNvPr id="48" name="Tabela 4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0454530"/>
              </p:ext>
            </p:extLst>
          </p:nvPr>
        </p:nvGraphicFramePr>
        <p:xfrm>
          <a:off x="17138129" y="9049106"/>
          <a:ext cx="6480720" cy="31129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644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pt-BR" sz="2400" dirty="0">
                          <a:solidFill>
                            <a:schemeClr val="tx1"/>
                          </a:solidFill>
                        </a:rPr>
                        <a:t>Equações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400" dirty="0">
                          <a:solidFill>
                            <a:schemeClr val="tx1"/>
                          </a:solidFill>
                        </a:rPr>
                        <a:t>R²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04846">
                <a:tc>
                  <a:txBody>
                    <a:bodyPr/>
                    <a:lstStyle/>
                    <a:p>
                      <a:r>
                        <a:rPr lang="pt-BR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dirty="0">
                          <a:latin typeface="Calibri"/>
                        </a:rPr>
                        <a:t>0,977409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02020">
                <a:tc>
                  <a:txBody>
                    <a:bodyPr/>
                    <a:lstStyle/>
                    <a:p>
                      <a:r>
                        <a:rPr lang="pt-BR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dirty="0">
                          <a:latin typeface="Calibri"/>
                        </a:rPr>
                        <a:t>0,987810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02020">
                <a:tc>
                  <a:txBody>
                    <a:bodyPr/>
                    <a:lstStyle/>
                    <a:p>
                      <a:r>
                        <a:rPr lang="pt-BR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dirty="0">
                          <a:solidFill>
                            <a:srgbClr val="FF0000"/>
                          </a:solidFill>
                          <a:latin typeface="Calibri"/>
                        </a:rPr>
                        <a:t>0,988150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45" name="Tabela 4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0933780"/>
              </p:ext>
            </p:extLst>
          </p:nvPr>
        </p:nvGraphicFramePr>
        <p:xfrm>
          <a:off x="24626961" y="9065843"/>
          <a:ext cx="6480720" cy="31757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365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442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82525">
                <a:tc>
                  <a:txBody>
                    <a:bodyPr/>
                    <a:lstStyle/>
                    <a:p>
                      <a:pPr algn="ctr"/>
                      <a:r>
                        <a:rPr lang="pt-BR" sz="2400" dirty="0">
                          <a:solidFill>
                            <a:schemeClr val="tx1"/>
                          </a:solidFill>
                        </a:rPr>
                        <a:t>Equações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400" dirty="0">
                          <a:solidFill>
                            <a:schemeClr val="tx1"/>
                          </a:solidFill>
                        </a:rPr>
                        <a:t>R²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13619">
                <a:tc>
                  <a:txBody>
                    <a:bodyPr/>
                    <a:lstStyle/>
                    <a:p>
                      <a:r>
                        <a:rPr lang="pt-BR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dirty="0">
                          <a:solidFill>
                            <a:srgbClr val="FF0000"/>
                          </a:solidFill>
                          <a:latin typeface="Calibri"/>
                        </a:rPr>
                        <a:t>0,968008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21034">
                <a:tc>
                  <a:txBody>
                    <a:bodyPr/>
                    <a:lstStyle/>
                    <a:p>
                      <a:r>
                        <a:rPr lang="pt-BR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dirty="0">
                          <a:latin typeface="Calibri"/>
                        </a:rPr>
                        <a:t>0,937549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58589">
                <a:tc>
                  <a:txBody>
                    <a:bodyPr/>
                    <a:lstStyle/>
                    <a:p>
                      <a:r>
                        <a:rPr lang="pt-BR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dirty="0">
                          <a:latin typeface="Calibri"/>
                        </a:rPr>
                        <a:t>0,897450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8" name="CaixaDeTexto 57"/>
          <p:cNvSpPr txBox="1"/>
          <p:nvPr/>
        </p:nvSpPr>
        <p:spPr bwMode="auto">
          <a:xfrm>
            <a:off x="7489057" y="19997416"/>
            <a:ext cx="6048672" cy="45310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82964" tIns="41482" rIns="82964" bIns="41482">
            <a:spAutoFit/>
          </a:bodyPr>
          <a:lstStyle/>
          <a:p>
            <a:pPr marL="457200" indent="-457200" algn="just"/>
            <a:r>
              <a:rPr lang="pt-BR" sz="2400" b="1" dirty="0">
                <a:solidFill>
                  <a:schemeClr val="tx1"/>
                </a:solidFill>
              </a:rPr>
              <a:t>Figura 1: Diagrama</a:t>
            </a:r>
          </a:p>
        </p:txBody>
      </p:sp>
      <p:sp>
        <p:nvSpPr>
          <p:cNvPr id="60" name="CaixaDeTexto 59"/>
          <p:cNvSpPr txBox="1"/>
          <p:nvPr/>
        </p:nvSpPr>
        <p:spPr bwMode="auto">
          <a:xfrm>
            <a:off x="2304481" y="22898794"/>
            <a:ext cx="4464496" cy="576217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82964" tIns="41482" rIns="82964" bIns="41482">
            <a:spAutoFit/>
          </a:bodyPr>
          <a:lstStyle/>
          <a:p>
            <a:pPr marL="457200" indent="-457200" algn="just"/>
            <a:r>
              <a:rPr lang="pt-BR" sz="3200" dirty="0">
                <a:solidFill>
                  <a:schemeClr val="tx1"/>
                </a:solidFill>
              </a:rPr>
              <a:t>Onde, </a:t>
            </a:r>
          </a:p>
        </p:txBody>
      </p:sp>
      <p:graphicFrame>
        <p:nvGraphicFramePr>
          <p:cNvPr id="65" name="Objeto 6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24083690"/>
              </p:ext>
            </p:extLst>
          </p:nvPr>
        </p:nvGraphicFramePr>
        <p:xfrm>
          <a:off x="3824288" y="23441645"/>
          <a:ext cx="4600575" cy="1506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42" name="Equation" r:id="rId3" imgW="1549400" imgH="508000" progId="Equation.DSMT4">
                  <p:embed/>
                </p:oleObj>
              </mc:Choice>
              <mc:Fallback>
                <p:oleObj name="Equation" r:id="rId3" imgW="1549400" imgH="508000" progId="Equation.DSMT4">
                  <p:embed/>
                  <p:pic>
                    <p:nvPicPr>
                      <p:cNvPr id="0" name="Picture 4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24288" y="23441645"/>
                        <a:ext cx="4600575" cy="15065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6" name="Objeto 6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2646559"/>
              </p:ext>
            </p:extLst>
          </p:nvPr>
        </p:nvGraphicFramePr>
        <p:xfrm>
          <a:off x="8929217" y="23474858"/>
          <a:ext cx="4600800" cy="158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43" name="Equation" r:id="rId5" imgW="1930400" imgH="508000" progId="Equation.DSMT4">
                  <p:embed/>
                </p:oleObj>
              </mc:Choice>
              <mc:Fallback>
                <p:oleObj name="Equation" r:id="rId5" imgW="1930400" imgH="508000" progId="Equation.DSMT4">
                  <p:embed/>
                  <p:pic>
                    <p:nvPicPr>
                      <p:cNvPr id="0" name="Picture 47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29217" y="23474858"/>
                        <a:ext cx="4600800" cy="1584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7" name="Objeto 6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92634968"/>
              </p:ext>
            </p:extLst>
          </p:nvPr>
        </p:nvGraphicFramePr>
        <p:xfrm>
          <a:off x="7502525" y="22458982"/>
          <a:ext cx="2492375" cy="612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44" name="Equation" r:id="rId7" imgW="825500" imgH="203200" progId="Equation.DSMT4">
                  <p:embed/>
                </p:oleObj>
              </mc:Choice>
              <mc:Fallback>
                <p:oleObj name="Equation" r:id="rId7" imgW="825500" imgH="203200" progId="Equation.DSMT4">
                  <p:embed/>
                  <p:pic>
                    <p:nvPicPr>
                      <p:cNvPr id="0" name="Picture 47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02525" y="22458982"/>
                        <a:ext cx="2492375" cy="612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9" name="Objeto 6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8278011"/>
              </p:ext>
            </p:extLst>
          </p:nvPr>
        </p:nvGraphicFramePr>
        <p:xfrm>
          <a:off x="7201025" y="25707106"/>
          <a:ext cx="2952000" cy="76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45" name="Equation" r:id="rId9" imgW="711200" imgH="228600" progId="Equation.DSMT4">
                  <p:embed/>
                </p:oleObj>
              </mc:Choice>
              <mc:Fallback>
                <p:oleObj name="Equation" r:id="rId9" imgW="711200" imgH="228600" progId="Equation.DSMT4">
                  <p:embed/>
                  <p:pic>
                    <p:nvPicPr>
                      <p:cNvPr id="0" name="Picture 4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01025" y="25707106"/>
                        <a:ext cx="2952000" cy="766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" name="CaixaDeTexto 70"/>
          <p:cNvSpPr txBox="1"/>
          <p:nvPr/>
        </p:nvSpPr>
        <p:spPr bwMode="auto">
          <a:xfrm>
            <a:off x="2376489" y="26694160"/>
            <a:ext cx="6550276" cy="45310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82964" tIns="41482" rIns="82964" bIns="41482">
            <a:spAutoFit/>
          </a:bodyPr>
          <a:lstStyle/>
          <a:p>
            <a:pPr marL="457200" indent="-457200" algn="just"/>
            <a:r>
              <a:rPr lang="pt-BR" sz="2400" dirty="0">
                <a:solidFill>
                  <a:schemeClr val="tx1"/>
                </a:solidFill>
              </a:rPr>
              <a:t>Considerando a mudança de variável:</a:t>
            </a:r>
          </a:p>
        </p:txBody>
      </p:sp>
      <p:graphicFrame>
        <p:nvGraphicFramePr>
          <p:cNvPr id="72" name="Objeto 7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01498851"/>
              </p:ext>
            </p:extLst>
          </p:nvPr>
        </p:nvGraphicFramePr>
        <p:xfrm>
          <a:off x="7299896" y="26605035"/>
          <a:ext cx="1485305" cy="6385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46" name="Equation" r:id="rId11" imgW="533169" imgH="203112" progId="Equation.DSMT4">
                  <p:embed/>
                </p:oleObj>
              </mc:Choice>
              <mc:Fallback>
                <p:oleObj name="Equation" r:id="rId11" imgW="533169" imgH="203112" progId="Equation.DSMT4">
                  <p:embed/>
                  <p:pic>
                    <p:nvPicPr>
                      <p:cNvPr id="0" name="Picture 47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99896" y="26605035"/>
                        <a:ext cx="1485305" cy="63852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7" name="Objeto 5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53313464"/>
              </p:ext>
            </p:extLst>
          </p:nvPr>
        </p:nvGraphicFramePr>
        <p:xfrm>
          <a:off x="6985001" y="28443410"/>
          <a:ext cx="2880320" cy="12818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47" name="Equation" r:id="rId13" imgW="863225" imgH="393529" progId="Equation.DSMT4">
                  <p:embed/>
                </p:oleObj>
              </mc:Choice>
              <mc:Fallback>
                <p:oleObj name="Equation" r:id="rId13" imgW="863225" imgH="393529" progId="Equation.DSMT4">
                  <p:embed/>
                  <p:pic>
                    <p:nvPicPr>
                      <p:cNvPr id="0" name="Picture 47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85001" y="28443410"/>
                        <a:ext cx="2880320" cy="128184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" name="CaixaDeTexto 60"/>
          <p:cNvSpPr txBox="1"/>
          <p:nvPr/>
        </p:nvSpPr>
        <p:spPr bwMode="auto">
          <a:xfrm>
            <a:off x="2448497" y="30171602"/>
            <a:ext cx="6550276" cy="45310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82964" tIns="41482" rIns="82964" bIns="41482">
            <a:spAutoFit/>
          </a:bodyPr>
          <a:lstStyle/>
          <a:p>
            <a:pPr marL="457200" indent="-457200" algn="just"/>
            <a:r>
              <a:rPr lang="pt-BR" sz="2400" dirty="0">
                <a:solidFill>
                  <a:schemeClr val="tx1"/>
                </a:solidFill>
              </a:rPr>
              <a:t>Considerando a mudança de variável:</a:t>
            </a:r>
          </a:p>
        </p:txBody>
      </p:sp>
      <p:sp>
        <p:nvSpPr>
          <p:cNvPr id="78" name="Text Box 1346"/>
          <p:cNvSpPr txBox="1">
            <a:spLocks noChangeArrowheads="1"/>
          </p:cNvSpPr>
          <p:nvPr/>
        </p:nvSpPr>
        <p:spPr bwMode="auto">
          <a:xfrm>
            <a:off x="576289" y="31539754"/>
            <a:ext cx="15154275" cy="830997"/>
          </a:xfrm>
          <a:prstGeom prst="rect">
            <a:avLst/>
          </a:prstGeom>
          <a:gradFill flip="none" rotWithShape="1">
            <a:gsLst>
              <a:gs pos="0">
                <a:srgbClr val="006600">
                  <a:tint val="66000"/>
                  <a:satMod val="160000"/>
                </a:srgbClr>
              </a:gs>
              <a:gs pos="50000">
                <a:srgbClr val="006600">
                  <a:tint val="44500"/>
                  <a:satMod val="160000"/>
                </a:srgbClr>
              </a:gs>
              <a:gs pos="100000">
                <a:srgbClr val="00660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  <a:extLst/>
        </p:spPr>
        <p:txBody>
          <a:bodyPr>
            <a:spAutoFit/>
          </a:bodyPr>
          <a:lstStyle>
            <a:lvl1pPr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sz="4800" b="1" dirty="0" err="1">
                <a:ln w="19050">
                  <a:noFill/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Book Antiqua" pitchFamily="18" charset="0"/>
              </a:rPr>
              <a:t>Coeficiente</a:t>
            </a:r>
            <a:r>
              <a:rPr lang="en-US" sz="4800" b="1" dirty="0">
                <a:ln w="19050">
                  <a:noFill/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Book Antiqua" pitchFamily="18" charset="0"/>
              </a:rPr>
              <a:t> de </a:t>
            </a:r>
            <a:r>
              <a:rPr lang="en-US" sz="4800" b="1" dirty="0" err="1">
                <a:ln w="19050">
                  <a:noFill/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Book Antiqua" pitchFamily="18" charset="0"/>
              </a:rPr>
              <a:t>determinação</a:t>
            </a:r>
            <a:r>
              <a:rPr lang="en-US" sz="4800" b="1" dirty="0">
                <a:ln w="19050">
                  <a:noFill/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Book Antiqua" pitchFamily="18" charset="0"/>
              </a:rPr>
              <a:t> </a:t>
            </a:r>
          </a:p>
        </p:txBody>
      </p:sp>
      <p:graphicFrame>
        <p:nvGraphicFramePr>
          <p:cNvPr id="80" name="Objeto 7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56065637"/>
              </p:ext>
            </p:extLst>
          </p:nvPr>
        </p:nvGraphicFramePr>
        <p:xfrm>
          <a:off x="4896769" y="32475858"/>
          <a:ext cx="5688632" cy="23042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48" name="Equation" r:id="rId15" imgW="2413000" imgH="838200" progId="Equation.DSMT4">
                  <p:embed/>
                </p:oleObj>
              </mc:Choice>
              <mc:Fallback>
                <p:oleObj name="Equation" r:id="rId15" imgW="2413000" imgH="838200" progId="Equation.DSMT4">
                  <p:embed/>
                  <p:pic>
                    <p:nvPicPr>
                      <p:cNvPr id="0" name="Picture 48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96769" y="32475858"/>
                        <a:ext cx="5688632" cy="230425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" name="Grupo 3"/>
          <p:cNvGrpSpPr/>
          <p:nvPr/>
        </p:nvGrpSpPr>
        <p:grpSpPr>
          <a:xfrm>
            <a:off x="17570177" y="9649322"/>
            <a:ext cx="3914775" cy="2432593"/>
            <a:chOff x="25622250" y="7777114"/>
            <a:chExt cx="3914775" cy="2432593"/>
          </a:xfrm>
        </p:grpSpPr>
        <p:graphicFrame>
          <p:nvGraphicFramePr>
            <p:cNvPr id="82" name="Objeto 8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0683348"/>
                </p:ext>
              </p:extLst>
            </p:nvPr>
          </p:nvGraphicFramePr>
          <p:xfrm>
            <a:off x="25707081" y="7777114"/>
            <a:ext cx="3569219" cy="44992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49" name="Equation" r:id="rId17" imgW="1816100" imgH="203200" progId="Equation.DSMT4">
                    <p:embed/>
                  </p:oleObj>
                </mc:Choice>
                <mc:Fallback>
                  <p:oleObj name="Equation" r:id="rId17" imgW="1816100" imgH="203200" progId="Equation.DSMT4">
                    <p:embed/>
                    <p:pic>
                      <p:nvPicPr>
                        <p:cNvPr id="0" name="Picture 48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707081" y="7777114"/>
                          <a:ext cx="3569219" cy="44992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3" name="Objeto 8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084506573"/>
                </p:ext>
              </p:extLst>
            </p:nvPr>
          </p:nvGraphicFramePr>
          <p:xfrm>
            <a:off x="25622250" y="8713788"/>
            <a:ext cx="3914775" cy="5000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50" name="Equation" r:id="rId19" imgW="1676400" imgH="228600" progId="Equation.DSMT4">
                    <p:embed/>
                  </p:oleObj>
                </mc:Choice>
                <mc:Fallback>
                  <p:oleObj name="Equation" r:id="rId19" imgW="1676400" imgH="228600" progId="Equation.DSMT4">
                    <p:embed/>
                    <p:pic>
                      <p:nvPicPr>
                        <p:cNvPr id="0" name="Picture 48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622250" y="8713788"/>
                          <a:ext cx="3914775" cy="50006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4" name="Objeto 8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897498921"/>
                </p:ext>
              </p:extLst>
            </p:nvPr>
          </p:nvGraphicFramePr>
          <p:xfrm>
            <a:off x="25779089" y="9505451"/>
            <a:ext cx="3528392" cy="70425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51" name="Equation" r:id="rId21" imgW="1574800" imgH="419100" progId="Equation.DSMT4">
                    <p:embed/>
                  </p:oleObj>
                </mc:Choice>
                <mc:Fallback>
                  <p:oleObj name="Equation" r:id="rId21" imgW="1574800" imgH="419100" progId="Equation.DSMT4">
                    <p:embed/>
                    <p:pic>
                      <p:nvPicPr>
                        <p:cNvPr id="0" name="Picture 48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779089" y="9505451"/>
                          <a:ext cx="3528392" cy="70425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85" name="Objeto 84"/>
          <p:cNvGraphicFramePr>
            <a:graphicFrameLocks noChangeAspect="1"/>
          </p:cNvGraphicFramePr>
          <p:nvPr/>
        </p:nvGraphicFramePr>
        <p:xfrm>
          <a:off x="4794250" y="1914525"/>
          <a:ext cx="114300" cy="17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52" name="Equation" r:id="rId23" imgW="114102" imgH="177492" progId="Equation.DSMT4">
                  <p:embed/>
                </p:oleObj>
              </mc:Choice>
              <mc:Fallback>
                <p:oleObj name="Equation" r:id="rId23" imgW="114102" imgH="177492" progId="Equation.DSMT4">
                  <p:embed/>
                  <p:pic>
                    <p:nvPicPr>
                      <p:cNvPr id="0" name="Picture 48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94250" y="1914525"/>
                        <a:ext cx="114300" cy="177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" name="Grupo 4"/>
          <p:cNvGrpSpPr/>
          <p:nvPr/>
        </p:nvGrpSpPr>
        <p:grpSpPr>
          <a:xfrm>
            <a:off x="25203025" y="9732791"/>
            <a:ext cx="3816424" cy="2364803"/>
            <a:chOff x="25563065" y="13249722"/>
            <a:chExt cx="4032000" cy="2664296"/>
          </a:xfrm>
        </p:grpSpPr>
        <p:graphicFrame>
          <p:nvGraphicFramePr>
            <p:cNvPr id="86" name="Objeto 8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444590631"/>
                </p:ext>
              </p:extLst>
            </p:nvPr>
          </p:nvGraphicFramePr>
          <p:xfrm>
            <a:off x="25563065" y="13249722"/>
            <a:ext cx="3960440" cy="5055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53" name="Equation" r:id="rId25" imgW="1600200" imgH="203200" progId="Equation.DSMT4">
                    <p:embed/>
                  </p:oleObj>
                </mc:Choice>
                <mc:Fallback>
                  <p:oleObj name="Equation" r:id="rId25" imgW="1600200" imgH="203200" progId="Equation.DSMT4">
                    <p:embed/>
                    <p:pic>
                      <p:nvPicPr>
                        <p:cNvPr id="0" name="Picture 48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563065" y="13249722"/>
                          <a:ext cx="3960440" cy="50558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7" name="Objeto 8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910470068"/>
                </p:ext>
              </p:extLst>
            </p:nvPr>
          </p:nvGraphicFramePr>
          <p:xfrm>
            <a:off x="25563065" y="14185826"/>
            <a:ext cx="4032000" cy="57606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54" name="Equation" r:id="rId27" imgW="1701800" imgH="228600" progId="Equation.DSMT4">
                    <p:embed/>
                  </p:oleObj>
                </mc:Choice>
                <mc:Fallback>
                  <p:oleObj name="Equation" r:id="rId27" imgW="1701800" imgH="228600" progId="Equation.DSMT4">
                    <p:embed/>
                    <p:pic>
                      <p:nvPicPr>
                        <p:cNvPr id="0" name="Picture 48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563065" y="14185826"/>
                          <a:ext cx="4032000" cy="57606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8" name="Objeto 8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850233692"/>
                </p:ext>
              </p:extLst>
            </p:nvPr>
          </p:nvGraphicFramePr>
          <p:xfrm>
            <a:off x="25563065" y="15193938"/>
            <a:ext cx="4012809" cy="7200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55" name="Equation" r:id="rId29" imgW="2209800" imgH="419100" progId="Equation.DSMT4">
                    <p:embed/>
                  </p:oleObj>
                </mc:Choice>
                <mc:Fallback>
                  <p:oleObj name="Equation" r:id="rId29" imgW="2209800" imgH="419100" progId="Equation.DSMT4">
                    <p:embed/>
                    <p:pic>
                      <p:nvPicPr>
                        <p:cNvPr id="0" name="Picture 48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563065" y="15193938"/>
                          <a:ext cx="4012809" cy="72008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94" name="Imagem 93" descr="logobitmap.jpg"/>
          <p:cNvPicPr>
            <a:picLocks noChangeAspect="1"/>
          </p:cNvPicPr>
          <p:nvPr/>
        </p:nvPicPr>
        <p:blipFill>
          <a:blip r:embed="rId31" cstate="print"/>
          <a:stretch>
            <a:fillRect/>
          </a:stretch>
        </p:blipFill>
        <p:spPr>
          <a:xfrm>
            <a:off x="23978889" y="33766721"/>
            <a:ext cx="2448272" cy="1085401"/>
          </a:xfrm>
          <a:prstGeom prst="rect">
            <a:avLst/>
          </a:prstGeom>
        </p:spPr>
      </p:pic>
      <p:pic>
        <p:nvPicPr>
          <p:cNvPr id="95" name="Imagem 94" descr="logo_uerj.jpg"/>
          <p:cNvPicPr>
            <a:picLocks noChangeAspect="1"/>
          </p:cNvPicPr>
          <p:nvPr/>
        </p:nvPicPr>
        <p:blipFill>
          <a:blip r:embed="rId32" cstate="print"/>
          <a:stretch>
            <a:fillRect/>
          </a:stretch>
        </p:blipFill>
        <p:spPr>
          <a:xfrm>
            <a:off x="20594513" y="33765953"/>
            <a:ext cx="1512168" cy="1518217"/>
          </a:xfrm>
          <a:prstGeom prst="rect">
            <a:avLst/>
          </a:prstGeom>
        </p:spPr>
      </p:pic>
      <p:pic>
        <p:nvPicPr>
          <p:cNvPr id="96" name="Imagem 95" descr="qg4fT35x_bigger.png"/>
          <p:cNvPicPr>
            <a:picLocks noChangeAspect="1"/>
          </p:cNvPicPr>
          <p:nvPr/>
        </p:nvPicPr>
        <p:blipFill>
          <a:blip r:embed="rId33" cstate="print"/>
          <a:stretch>
            <a:fillRect/>
          </a:stretch>
        </p:blipFill>
        <p:spPr>
          <a:xfrm>
            <a:off x="24602958" y="720330"/>
            <a:ext cx="3120347" cy="2160240"/>
          </a:xfrm>
          <a:prstGeom prst="rect">
            <a:avLst/>
          </a:prstGeom>
        </p:spPr>
      </p:pic>
      <p:pic>
        <p:nvPicPr>
          <p:cNvPr id="97" name="Imagem 96" descr="Logo_CPII.jpg"/>
          <p:cNvPicPr>
            <a:picLocks noChangeAspect="1"/>
          </p:cNvPicPr>
          <p:nvPr/>
        </p:nvPicPr>
        <p:blipFill>
          <a:blip r:embed="rId34" cstate="print"/>
          <a:stretch>
            <a:fillRect/>
          </a:stretch>
        </p:blipFill>
        <p:spPr>
          <a:xfrm>
            <a:off x="28515393" y="936354"/>
            <a:ext cx="2516128" cy="2017005"/>
          </a:xfrm>
          <a:prstGeom prst="rect">
            <a:avLst/>
          </a:prstGeom>
        </p:spPr>
      </p:pic>
      <p:sp>
        <p:nvSpPr>
          <p:cNvPr id="98" name="Elipse 97"/>
          <p:cNvSpPr/>
          <p:nvPr/>
        </p:nvSpPr>
        <p:spPr>
          <a:xfrm>
            <a:off x="14882813" y="18592800"/>
            <a:ext cx="47625" cy="104775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pt-BR" sz="1100"/>
          </a:p>
        </p:txBody>
      </p:sp>
      <p:sp>
        <p:nvSpPr>
          <p:cNvPr id="99" name="Elipse 98"/>
          <p:cNvSpPr/>
          <p:nvPr/>
        </p:nvSpPr>
        <p:spPr>
          <a:xfrm>
            <a:off x="16444913" y="17211675"/>
            <a:ext cx="47625" cy="104775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pt-BR" sz="1100"/>
          </a:p>
        </p:txBody>
      </p:sp>
      <p:sp>
        <p:nvSpPr>
          <p:cNvPr id="105" name="CaixaDeTexto 104"/>
          <p:cNvSpPr txBox="1"/>
          <p:nvPr/>
        </p:nvSpPr>
        <p:spPr bwMode="auto">
          <a:xfrm>
            <a:off x="16706081" y="12515549"/>
            <a:ext cx="15049500" cy="402331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82964" tIns="41482" rIns="82964" bIns="41482">
            <a:spAutoFit/>
          </a:bodyPr>
          <a:lstStyle/>
          <a:p>
            <a:pPr algn="just"/>
            <a:r>
              <a:rPr lang="pt-BR" sz="3200" dirty="0">
                <a:solidFill>
                  <a:schemeClr val="tx1"/>
                </a:solidFill>
                <a:latin typeface="Book Antiqua" pitchFamily="18" charset="0"/>
              </a:rPr>
              <a:t>	</a:t>
            </a:r>
            <a:r>
              <a:rPr lang="pt-BR" sz="3200" dirty="0">
                <a:solidFill>
                  <a:schemeClr val="tx1"/>
                </a:solidFill>
              </a:rPr>
              <a:t>Com o intuito de realizar uma previsão de quando o número de mulheres contribuintes será igual ao número de mulheres aposentadas, identificamos, através do coeficiente de determinação, a equação que melhor descrevia o número de mulheres contribuintes e a equação que melhor descrevia o número de mulheres aposentadas. Depois disso, plotamos a duas equações no gráfico, apresentado na figura 2, e encontramos a interseção entre essas curvas. O ponto no qual as curvas se interceptam representa a estimativa do ano no qual o número de mulheres contribuintes será igual ao número de mulheres aposentadas. </a:t>
            </a:r>
          </a:p>
        </p:txBody>
      </p:sp>
      <p:sp>
        <p:nvSpPr>
          <p:cNvPr id="106" name="CaixaDeTexto 105"/>
          <p:cNvSpPr txBox="1"/>
          <p:nvPr/>
        </p:nvSpPr>
        <p:spPr bwMode="auto">
          <a:xfrm>
            <a:off x="16850097" y="6048922"/>
            <a:ext cx="15049500" cy="156110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82964" tIns="41482" rIns="82964" bIns="41482">
            <a:spAutoFit/>
          </a:bodyPr>
          <a:lstStyle/>
          <a:p>
            <a:pPr algn="just"/>
            <a:r>
              <a:rPr lang="pt-BR" sz="3200" dirty="0">
                <a:solidFill>
                  <a:schemeClr val="tx1"/>
                </a:solidFill>
                <a:latin typeface="Book Antiqua" pitchFamily="18" charset="0"/>
              </a:rPr>
              <a:t>	</a:t>
            </a:r>
            <a:r>
              <a:rPr lang="pt-BR" sz="3200" dirty="0">
                <a:solidFill>
                  <a:schemeClr val="tx1"/>
                </a:solidFill>
                <a:latin typeface="+mj-lt"/>
              </a:rPr>
              <a:t>Utilizamos a técnica de modelagem matemática para obter curvas que se aproximem  dos pontos do diagrama de dispersão, apresentado na figura 1. As tabelas 1 e 2 apresentam as equações das curvas encontradas e seus respectivos coeficientes de determinação.</a:t>
            </a:r>
          </a:p>
        </p:txBody>
      </p:sp>
      <p:sp>
        <p:nvSpPr>
          <p:cNvPr id="107" name="CaixaDeTexto 106"/>
          <p:cNvSpPr txBox="1"/>
          <p:nvPr/>
        </p:nvSpPr>
        <p:spPr bwMode="auto">
          <a:xfrm>
            <a:off x="16994113" y="7777114"/>
            <a:ext cx="6048672" cy="119177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82964" tIns="41482" rIns="82964" bIns="41482">
            <a:spAutoFit/>
          </a:bodyPr>
          <a:lstStyle/>
          <a:p>
            <a:pPr marL="457200" indent="-457200" algn="ctr"/>
            <a:r>
              <a:rPr lang="pt-BR" sz="2400" b="1" dirty="0">
                <a:solidFill>
                  <a:schemeClr val="tx1"/>
                </a:solidFill>
              </a:rPr>
              <a:t>Tabela 1: Equações  que  descrevem o número de mulheres contribuintes entre os anos 2004 à 2014</a:t>
            </a:r>
          </a:p>
        </p:txBody>
      </p:sp>
      <p:sp>
        <p:nvSpPr>
          <p:cNvPr id="108" name="CaixaDeTexto 107"/>
          <p:cNvSpPr txBox="1"/>
          <p:nvPr/>
        </p:nvSpPr>
        <p:spPr bwMode="auto">
          <a:xfrm>
            <a:off x="24716828" y="7705106"/>
            <a:ext cx="6048672" cy="119177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82964" tIns="41482" rIns="82964" bIns="41482">
            <a:spAutoFit/>
          </a:bodyPr>
          <a:lstStyle/>
          <a:p>
            <a:pPr marL="457200" indent="-457200" algn="ctr"/>
            <a:r>
              <a:rPr lang="pt-BR" sz="2400" b="1" dirty="0">
                <a:solidFill>
                  <a:schemeClr val="tx1"/>
                </a:solidFill>
              </a:rPr>
              <a:t>Tabela 2: Equações  que  descrevem o número de mulheres aposentadas entre os anos 2004 à 2014</a:t>
            </a:r>
          </a:p>
        </p:txBody>
      </p:sp>
      <p:sp>
        <p:nvSpPr>
          <p:cNvPr id="109" name="CaixaDeTexto 108"/>
          <p:cNvSpPr txBox="1"/>
          <p:nvPr/>
        </p:nvSpPr>
        <p:spPr bwMode="auto">
          <a:xfrm>
            <a:off x="22610737" y="23618874"/>
            <a:ext cx="6048672" cy="45310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82964" tIns="41482" rIns="82964" bIns="41482">
            <a:spAutoFit/>
          </a:bodyPr>
          <a:lstStyle/>
          <a:p>
            <a:pPr marL="457200" indent="-457200" algn="just"/>
            <a:r>
              <a:rPr lang="pt-BR" sz="2400" b="1" dirty="0">
                <a:solidFill>
                  <a:schemeClr val="tx1"/>
                </a:solidFill>
              </a:rPr>
              <a:t>Figura 2: Gráfico</a:t>
            </a:r>
          </a:p>
        </p:txBody>
      </p:sp>
      <p:grpSp>
        <p:nvGrpSpPr>
          <p:cNvPr id="21" name="Grupo 20"/>
          <p:cNvGrpSpPr/>
          <p:nvPr/>
        </p:nvGrpSpPr>
        <p:grpSpPr>
          <a:xfrm>
            <a:off x="18067654" y="16490082"/>
            <a:ext cx="12175931" cy="6984929"/>
            <a:chOff x="17635606" y="16538863"/>
            <a:chExt cx="13478481" cy="9050241"/>
          </a:xfrm>
        </p:grpSpPr>
        <p:graphicFrame>
          <p:nvGraphicFramePr>
            <p:cNvPr id="104" name="Gráfico 103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514172102"/>
                </p:ext>
              </p:extLst>
            </p:nvPr>
          </p:nvGraphicFramePr>
          <p:xfrm>
            <a:off x="17635606" y="16538863"/>
            <a:ext cx="13478481" cy="905024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5"/>
            </a:graphicData>
          </a:graphic>
        </p:graphicFrame>
        <p:grpSp>
          <p:nvGrpSpPr>
            <p:cNvPr id="20" name="Grupo 19"/>
            <p:cNvGrpSpPr/>
            <p:nvPr/>
          </p:nvGrpSpPr>
          <p:grpSpPr>
            <a:xfrm>
              <a:off x="19370377" y="19442410"/>
              <a:ext cx="6048672" cy="5184576"/>
              <a:chOff x="19370377" y="19442410"/>
              <a:chExt cx="6048672" cy="5184576"/>
            </a:xfrm>
          </p:grpSpPr>
          <p:sp>
            <p:nvSpPr>
              <p:cNvPr id="9" name="Elipse 8"/>
              <p:cNvSpPr/>
              <p:nvPr/>
            </p:nvSpPr>
            <p:spPr bwMode="auto">
              <a:xfrm>
                <a:off x="21386601" y="22538754"/>
                <a:ext cx="144016" cy="144054"/>
              </a:xfrm>
              <a:prstGeom prst="ellipse">
                <a:avLst/>
              </a:prstGeom>
              <a:solidFill>
                <a:srgbClr val="006600"/>
              </a:solidFill>
              <a:ln w="9525" cap="flat" cmpd="sng" algn="ctr">
                <a:solidFill>
                  <a:srgbClr val="0066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t-BR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10" name="Elipse 109"/>
              <p:cNvSpPr/>
              <p:nvPr/>
            </p:nvSpPr>
            <p:spPr bwMode="auto">
              <a:xfrm>
                <a:off x="25275033" y="19442410"/>
                <a:ext cx="144016" cy="144054"/>
              </a:xfrm>
              <a:prstGeom prst="ellipse">
                <a:avLst/>
              </a:prstGeom>
              <a:solidFill>
                <a:srgbClr val="006600"/>
              </a:solidFill>
              <a:ln w="9525" cap="flat" cmpd="sng" algn="ctr">
                <a:solidFill>
                  <a:srgbClr val="0066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t-BR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cxnSp>
            <p:nvCxnSpPr>
              <p:cNvPr id="11" name="Conector reto 10"/>
              <p:cNvCxnSpPr>
                <a:stCxn id="9" idx="4"/>
              </p:cNvCxnSpPr>
              <p:nvPr/>
            </p:nvCxnSpPr>
            <p:spPr bwMode="auto">
              <a:xfrm>
                <a:off x="21458609" y="22682808"/>
                <a:ext cx="0" cy="1944178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006600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11" name="Conector reto 110"/>
              <p:cNvCxnSpPr/>
              <p:nvPr/>
            </p:nvCxnSpPr>
            <p:spPr bwMode="auto">
              <a:xfrm flipH="1">
                <a:off x="19370377" y="22610762"/>
                <a:ext cx="2096616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006600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9" name="Conector reto 18"/>
              <p:cNvCxnSpPr>
                <a:stCxn id="110" idx="4"/>
              </p:cNvCxnSpPr>
              <p:nvPr/>
            </p:nvCxnSpPr>
            <p:spPr bwMode="auto">
              <a:xfrm>
                <a:off x="25347041" y="19586464"/>
                <a:ext cx="0" cy="5040522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006600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</p:cxnSp>
        </p:grpSp>
      </p:grpSp>
      <p:sp>
        <p:nvSpPr>
          <p:cNvPr id="112" name="Elipse 111"/>
          <p:cNvSpPr/>
          <p:nvPr/>
        </p:nvSpPr>
        <p:spPr bwMode="auto">
          <a:xfrm>
            <a:off x="27651297" y="21911740"/>
            <a:ext cx="144016" cy="144054"/>
          </a:xfrm>
          <a:prstGeom prst="ellipse">
            <a:avLst/>
          </a:prstGeom>
          <a:solidFill>
            <a:srgbClr val="006600"/>
          </a:solidFill>
          <a:ln w="9525" cap="flat" cmpd="sng" algn="ctr">
            <a:solidFill>
              <a:srgbClr val="0066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3" name="CaixaDeTexto 112"/>
          <p:cNvSpPr txBox="1"/>
          <p:nvPr/>
        </p:nvSpPr>
        <p:spPr bwMode="auto">
          <a:xfrm>
            <a:off x="27910291" y="21746666"/>
            <a:ext cx="1829238" cy="514661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82964" tIns="41482" rIns="82964" bIns="41482">
            <a:spAutoFit/>
          </a:bodyPr>
          <a:lstStyle/>
          <a:p>
            <a:pPr marL="457200" indent="-457200" algn="just"/>
            <a:r>
              <a:rPr lang="pt-BR" sz="2800" dirty="0">
                <a:solidFill>
                  <a:schemeClr val="tx1"/>
                </a:solidFill>
              </a:rPr>
              <a:t>Interseções</a:t>
            </a:r>
            <a:endParaRPr lang="pt-BR" sz="2800" b="1" dirty="0">
              <a:solidFill>
                <a:schemeClr val="tx1"/>
              </a:solidFill>
            </a:endParaRPr>
          </a:p>
        </p:txBody>
      </p:sp>
      <p:sp>
        <p:nvSpPr>
          <p:cNvPr id="79" name="Text Box 1346"/>
          <p:cNvSpPr txBox="1">
            <a:spLocks noChangeArrowheads="1"/>
          </p:cNvSpPr>
          <p:nvPr/>
        </p:nvSpPr>
        <p:spPr bwMode="auto">
          <a:xfrm>
            <a:off x="720305" y="14689882"/>
            <a:ext cx="15154275" cy="830997"/>
          </a:xfrm>
          <a:prstGeom prst="rect">
            <a:avLst/>
          </a:prstGeom>
          <a:gradFill flip="none" rotWithShape="1">
            <a:gsLst>
              <a:gs pos="0">
                <a:srgbClr val="006600">
                  <a:tint val="66000"/>
                  <a:satMod val="160000"/>
                </a:srgbClr>
              </a:gs>
              <a:gs pos="50000">
                <a:srgbClr val="006600">
                  <a:tint val="44500"/>
                  <a:satMod val="160000"/>
                </a:srgbClr>
              </a:gs>
              <a:gs pos="100000">
                <a:srgbClr val="00660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  <a:extLst/>
        </p:spPr>
        <p:txBody>
          <a:bodyPr>
            <a:spAutoFit/>
          </a:bodyPr>
          <a:lstStyle>
            <a:lvl1pPr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sz="4800" b="1" dirty="0" err="1">
                <a:ln w="19050">
                  <a:noFill/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Book Antiqua" pitchFamily="18" charset="0"/>
              </a:rPr>
              <a:t>Diagrama</a:t>
            </a:r>
            <a:r>
              <a:rPr lang="en-US" sz="4800" b="1" dirty="0">
                <a:ln w="19050">
                  <a:noFill/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Book Antiqua" pitchFamily="18" charset="0"/>
              </a:rPr>
              <a:t> de </a:t>
            </a:r>
            <a:r>
              <a:rPr lang="en-US" sz="4800" b="1" dirty="0" err="1">
                <a:ln w="19050">
                  <a:noFill/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Book Antiqua" pitchFamily="18" charset="0"/>
              </a:rPr>
              <a:t>dispersão</a:t>
            </a:r>
            <a:r>
              <a:rPr lang="en-US" sz="4800" b="1" dirty="0">
                <a:ln w="19050">
                  <a:noFill/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Book Antiqua" pitchFamily="18" charset="0"/>
              </a:rPr>
              <a:t> </a:t>
            </a:r>
          </a:p>
        </p:txBody>
      </p:sp>
      <p:graphicFrame>
        <p:nvGraphicFramePr>
          <p:cNvPr id="81" name="Gráfico 80"/>
          <p:cNvGraphicFramePr/>
          <p:nvPr>
            <p:extLst>
              <p:ext uri="{D42A27DB-BD31-4B8C-83A1-F6EECF244321}">
                <p14:modId xmlns:p14="http://schemas.microsoft.com/office/powerpoint/2010/main" val="1326508350"/>
              </p:ext>
            </p:extLst>
          </p:nvPr>
        </p:nvGraphicFramePr>
        <p:xfrm>
          <a:off x="4392713" y="15770002"/>
          <a:ext cx="9289032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6"/>
          </a:graphicData>
        </a:graphic>
      </p:graphicFrame>
      <p:graphicFrame>
        <p:nvGraphicFramePr>
          <p:cNvPr id="6" name="Objeto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88195435"/>
              </p:ext>
            </p:extLst>
          </p:nvPr>
        </p:nvGraphicFramePr>
        <p:xfrm>
          <a:off x="19738975" y="25731092"/>
          <a:ext cx="8834438" cy="1200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56" name="Equation" r:id="rId37" imgW="3644640" imgH="431640" progId="Equation.DSMT4">
                  <p:embed/>
                </p:oleObj>
              </mc:Choice>
              <mc:Fallback>
                <p:oleObj name="Equation" r:id="rId37" imgW="3644640" imgH="431640" progId="Equation.DSMT4">
                  <p:embed/>
                  <p:pic>
                    <p:nvPicPr>
                      <p:cNvPr id="0" name="Picture 48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38975" y="25731092"/>
                        <a:ext cx="8834438" cy="1200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9" name="CaixaDeTexto 88"/>
          <p:cNvSpPr txBox="1"/>
          <p:nvPr/>
        </p:nvSpPr>
        <p:spPr bwMode="auto">
          <a:xfrm>
            <a:off x="16850269" y="24410962"/>
            <a:ext cx="15049500" cy="1068659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82964" tIns="41482" rIns="82964" bIns="41482">
            <a:spAutoFit/>
          </a:bodyPr>
          <a:lstStyle/>
          <a:p>
            <a:pPr algn="just"/>
            <a:r>
              <a:rPr lang="pt-BR" sz="3200" dirty="0">
                <a:solidFill>
                  <a:schemeClr val="tx1"/>
                </a:solidFill>
                <a:latin typeface="Book Antiqua" pitchFamily="18" charset="0"/>
              </a:rPr>
              <a:t>	</a:t>
            </a:r>
            <a:r>
              <a:rPr lang="pt-BR" sz="3200" dirty="0">
                <a:solidFill>
                  <a:schemeClr val="tx1"/>
                </a:solidFill>
              </a:rPr>
              <a:t>Os dois pontos de interseção do gráfico acima foram obtidos através da resolução da equação abaixo.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aixaDeTexto 6"/>
              <p:cNvSpPr txBox="1"/>
              <p:nvPr/>
            </p:nvSpPr>
            <p:spPr bwMode="auto">
              <a:xfrm>
                <a:off x="7115064" y="29817189"/>
                <a:ext cx="1526121" cy="1146501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square" lIns="82964" tIns="41482" rIns="82964" bIns="41482" rtlCol="0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pt-BR" sz="2400" dirty="0">
                    <a:latin typeface="Book Antiqua" pitchFamily="18" charset="0"/>
                  </a:rPr>
                  <a:t>Z=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pt-BR" sz="4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pt-BR" sz="44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pt-BR" sz="4400" b="0" i="1" smtClean="0">
                            <a:latin typeface="Cambria Math"/>
                          </a:rPr>
                          <m:t>𝑦</m:t>
                        </m:r>
                      </m:den>
                    </m:f>
                  </m:oMath>
                </a14:m>
                <a:endParaRPr lang="pt-BR" sz="4400" dirty="0" err="1">
                  <a:latin typeface="Book Antiqua" pitchFamily="18" charset="0"/>
                </a:endParaRPr>
              </a:p>
            </p:txBody>
          </p:sp>
        </mc:Choice>
        <mc:Fallback xmlns="">
          <p:sp>
            <p:nvSpPr>
              <p:cNvPr id="7" name="CaixaDeTexto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115064" y="29817189"/>
                <a:ext cx="1526121" cy="1146501"/>
              </a:xfrm>
              <a:prstGeom prst="rect">
                <a:avLst/>
              </a:prstGeom>
              <a:blipFill rotWithShape="1">
                <a:blip r:embed="rId40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0" name="CaixaDeTexto 89"/>
          <p:cNvSpPr txBox="1"/>
          <p:nvPr/>
        </p:nvSpPr>
        <p:spPr bwMode="auto">
          <a:xfrm>
            <a:off x="3168577" y="30768419"/>
            <a:ext cx="3824567" cy="69932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82964" tIns="41482" rIns="82964" bIns="41482" rtlCol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BR" sz="3200" dirty="0">
                <a:latin typeface="Book Antiqua" pitchFamily="18" charset="0"/>
              </a:rPr>
              <a:t>Z= </a:t>
            </a:r>
            <a:r>
              <a:rPr lang="pt-BR" sz="4000" dirty="0">
                <a:latin typeface="Book Antiqua" pitchFamily="18" charset="0"/>
              </a:rPr>
              <a:t>d + </a:t>
            </a:r>
            <a:r>
              <a:rPr lang="pt-BR" sz="4000" dirty="0" err="1">
                <a:latin typeface="Book Antiqua" pitchFamily="18" charset="0"/>
              </a:rPr>
              <a:t>cx</a:t>
            </a:r>
            <a:endParaRPr lang="pt-BR" sz="4000" dirty="0">
              <a:latin typeface="Book Antiqua" pitchFamily="18" charset="0"/>
            </a:endParaRPr>
          </a:p>
        </p:txBody>
      </p:sp>
      <p:sp>
        <p:nvSpPr>
          <p:cNvPr id="91" name="CaixaDeTexto 90"/>
          <p:cNvSpPr txBox="1"/>
          <p:nvPr/>
        </p:nvSpPr>
        <p:spPr bwMode="auto">
          <a:xfrm>
            <a:off x="3288289" y="27283889"/>
            <a:ext cx="3824567" cy="69932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82964" tIns="41482" rIns="82964" bIns="41482" rtlCol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BR" sz="3200" dirty="0">
                <a:latin typeface="Book Antiqua" pitchFamily="18" charset="0"/>
              </a:rPr>
              <a:t>Z= </a:t>
            </a:r>
            <a:r>
              <a:rPr lang="pt-BR" sz="4000" dirty="0">
                <a:latin typeface="Book Antiqua" pitchFamily="18" charset="0"/>
              </a:rPr>
              <a:t>αx + </a:t>
            </a:r>
            <a:r>
              <a:rPr lang="el-GR" sz="4000" dirty="0">
                <a:latin typeface="Book Antiqua" pitchFamily="18" charset="0"/>
              </a:rPr>
              <a:t>β</a:t>
            </a:r>
            <a:endParaRPr lang="pt-BR" sz="4000" dirty="0">
              <a:latin typeface="Book Antiqua" pitchFamily="18" charset="0"/>
            </a:endParaRPr>
          </a:p>
        </p:txBody>
      </p:sp>
      <p:sp>
        <p:nvSpPr>
          <p:cNvPr id="92" name="CaixaDeTexto 91"/>
          <p:cNvSpPr txBox="1"/>
          <p:nvPr/>
        </p:nvSpPr>
        <p:spPr bwMode="auto">
          <a:xfrm>
            <a:off x="8489026" y="27363290"/>
            <a:ext cx="3824567" cy="69932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82964" tIns="41482" rIns="82964" bIns="41482" rtlCol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BR" sz="4000" dirty="0">
                <a:latin typeface="Book Antiqua" pitchFamily="18" charset="0"/>
              </a:rPr>
              <a:t>(α = a  e  </a:t>
            </a:r>
            <a:r>
              <a:rPr lang="el-GR" sz="4000" dirty="0">
                <a:latin typeface="Book Antiqua" pitchFamily="18" charset="0"/>
              </a:rPr>
              <a:t>β</a:t>
            </a:r>
            <a:r>
              <a:rPr lang="pt-BR" sz="4000" dirty="0">
                <a:latin typeface="Book Antiqua" pitchFamily="18" charset="0"/>
              </a:rPr>
              <a:t>=</a:t>
            </a:r>
            <a:r>
              <a:rPr lang="pt-BR" sz="4000" dirty="0" err="1">
                <a:latin typeface="Book Antiqua" pitchFamily="18" charset="0"/>
              </a:rPr>
              <a:t>lnb</a:t>
            </a:r>
            <a:r>
              <a:rPr lang="pt-BR" sz="4000" dirty="0">
                <a:latin typeface="Book Antiqua" pitchFamily="18" charset="0"/>
              </a:rPr>
              <a:t>)</a:t>
            </a:r>
          </a:p>
        </p:txBody>
      </p:sp>
      <p:pic>
        <p:nvPicPr>
          <p:cNvPr id="12" name="Imagem 11">
            <a:extLst>
              <a:ext uri="{FF2B5EF4-FFF2-40B4-BE49-F238E27FC236}">
                <a16:creationId xmlns:a16="http://schemas.microsoft.com/office/drawing/2014/main" id="{31B1FE1C-9AC3-4903-BAF5-20647F4CD618}"/>
              </a:ext>
            </a:extLst>
          </p:cNvPr>
          <p:cNvPicPr>
            <a:picLocks noChangeAspect="1"/>
          </p:cNvPicPr>
          <p:nvPr/>
        </p:nvPicPr>
        <p:blipFill>
          <a:blip r:embed="rId4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965" y="960936"/>
            <a:ext cx="8064896" cy="2675521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Estrutura padrão">
  <a:themeElements>
    <a:clrScheme name="Estrutura padrã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Estrutura padrã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B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B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 bwMode="auto">
        <a:gradFill rotWithShape="1">
          <a:gsLst>
            <a:gs pos="0">
              <a:srgbClr val="003399"/>
            </a:gs>
            <a:gs pos="100000">
              <a:schemeClr val="bg1"/>
            </a:gs>
          </a:gsLst>
          <a:lin ang="5400000" scaled="1"/>
        </a:gradFill>
        <a:ln w="9525">
          <a:noFill/>
          <a:miter lim="800000"/>
          <a:headEnd/>
          <a:tailEnd/>
        </a:ln>
      </a:spPr>
      <a:bodyPr lIns="82964" tIns="41482" rIns="82964" bIns="41482">
        <a:spAutoFit/>
      </a:bodyPr>
      <a:lstStyle>
        <a:defPPr algn="ctr">
          <a:spcBef>
            <a:spcPct val="50000"/>
          </a:spcBef>
          <a:defRPr sz="4400" b="1" dirty="0" err="1">
            <a:latin typeface="Book Antiqua" pitchFamily="18" charset="0"/>
          </a:defRPr>
        </a:defPPr>
      </a:lstStyle>
    </a:txDef>
  </a:objectDefaults>
  <a:extraClrSchemeLst>
    <a:extraClrScheme>
      <a:clrScheme name="Estrutura padrã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trutura padrão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trutura padrão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trutura padrão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trutura padrã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trutura padrã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trutura padrã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11019</TotalTime>
  <Words>317</Words>
  <Application>Microsoft Office PowerPoint</Application>
  <PresentationFormat>Personalizar</PresentationFormat>
  <Paragraphs>58</Paragraphs>
  <Slides>1</Slides>
  <Notes>0</Notes>
  <HiddenSlides>0</HiddenSlides>
  <MMClips>0</MMClips>
  <ScaleCrop>false</ScaleCrop>
  <HeadingPairs>
    <vt:vector size="8" baseType="variant">
      <vt:variant>
        <vt:lpstr>Fontes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2</vt:i4>
      </vt:variant>
      <vt:variant>
        <vt:lpstr>Títulos de slides</vt:lpstr>
      </vt:variant>
      <vt:variant>
        <vt:i4>1</vt:i4>
      </vt:variant>
    </vt:vector>
  </HeadingPairs>
  <TitlesOfParts>
    <vt:vector size="9" baseType="lpstr">
      <vt:lpstr>Arial</vt:lpstr>
      <vt:lpstr>Book Antiqua</vt:lpstr>
      <vt:lpstr>Calibri</vt:lpstr>
      <vt:lpstr>Cambria Math</vt:lpstr>
      <vt:lpstr>Times New Roman</vt:lpstr>
      <vt:lpstr>Estrutura padrão</vt:lpstr>
      <vt:lpstr>Imagem de bitmap</vt:lpstr>
      <vt:lpstr>Equation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Painel SBQ 2000</dc:title>
  <dc:creator>.Pancada</dc:creator>
  <cp:lastModifiedBy>Luisa Cadavid</cp:lastModifiedBy>
  <cp:revision>616</cp:revision>
  <cp:lastPrinted>2000-05-14T13:30:21Z</cp:lastPrinted>
  <dcterms:created xsi:type="dcterms:W3CDTF">2000-04-26T13:37:08Z</dcterms:created>
  <dcterms:modified xsi:type="dcterms:W3CDTF">2018-08-11T13:21:40Z</dcterms:modified>
</cp:coreProperties>
</file>